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256" r:id="rId3"/>
    <p:sldId id="26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1"/>
            <a:ext cx="77724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562213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4F271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294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14602" y="320167"/>
            <a:ext cx="6156325" cy="492443"/>
          </a:xfrm>
        </p:spPr>
        <p:txBody>
          <a:bodyPr lIns="0" tIns="0" rIns="0" bIns="0"/>
          <a:lstStyle>
            <a:lvl1pPr>
              <a:defRPr sz="3200" b="0" i="0">
                <a:solidFill>
                  <a:srgbClr val="562213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96897" y="1470101"/>
            <a:ext cx="6691630" cy="369332"/>
          </a:xfrm>
        </p:spPr>
        <p:txBody>
          <a:bodyPr lIns="0" tIns="0" rIns="0" bIns="0"/>
          <a:lstStyle>
            <a:lvl1pPr>
              <a:defRPr sz="2400" b="0" i="0">
                <a:solidFill>
                  <a:srgbClr val="4F271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14602" y="320167"/>
            <a:ext cx="6156325" cy="492443"/>
          </a:xfrm>
        </p:spPr>
        <p:txBody>
          <a:bodyPr lIns="0" tIns="0" rIns="0" bIns="0"/>
          <a:lstStyle>
            <a:lvl1pPr>
              <a:defRPr sz="3200" b="0" i="0">
                <a:solidFill>
                  <a:srgbClr val="562213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3306" y="3810"/>
            <a:ext cx="819785" cy="819150"/>
          </a:xfrm>
          <a:custGeom>
            <a:avLst/>
            <a:gdLst/>
            <a:ahLst/>
            <a:cxnLst/>
            <a:rect l="l" t="t" r="r" b="b"/>
            <a:pathLst>
              <a:path w="819785" h="819150">
                <a:moveTo>
                  <a:pt x="819655" y="0"/>
                </a:moveTo>
                <a:lnTo>
                  <a:pt x="505" y="0"/>
                </a:lnTo>
                <a:lnTo>
                  <a:pt x="0" y="819150"/>
                </a:lnTo>
                <a:lnTo>
                  <a:pt x="48635" y="817759"/>
                </a:lnTo>
                <a:lnTo>
                  <a:pt x="96034" y="813638"/>
                </a:lnTo>
                <a:lnTo>
                  <a:pt x="142623" y="806864"/>
                </a:lnTo>
                <a:lnTo>
                  <a:pt x="188327" y="797514"/>
                </a:lnTo>
                <a:lnTo>
                  <a:pt x="233067" y="785664"/>
                </a:lnTo>
                <a:lnTo>
                  <a:pt x="276768" y="771391"/>
                </a:lnTo>
                <a:lnTo>
                  <a:pt x="319353" y="754772"/>
                </a:lnTo>
                <a:lnTo>
                  <a:pt x="360744" y="735885"/>
                </a:lnTo>
                <a:lnTo>
                  <a:pt x="400865" y="714805"/>
                </a:lnTo>
                <a:lnTo>
                  <a:pt x="439639" y="691610"/>
                </a:lnTo>
                <a:lnTo>
                  <a:pt x="476990" y="666377"/>
                </a:lnTo>
                <a:lnTo>
                  <a:pt x="512839" y="639182"/>
                </a:lnTo>
                <a:lnTo>
                  <a:pt x="547112" y="610102"/>
                </a:lnTo>
                <a:lnTo>
                  <a:pt x="579729" y="579215"/>
                </a:lnTo>
                <a:lnTo>
                  <a:pt x="610616" y="546596"/>
                </a:lnTo>
                <a:lnTo>
                  <a:pt x="639695" y="512323"/>
                </a:lnTo>
                <a:lnTo>
                  <a:pt x="666889" y="476473"/>
                </a:lnTo>
                <a:lnTo>
                  <a:pt x="692122" y="439123"/>
                </a:lnTo>
                <a:lnTo>
                  <a:pt x="715316" y="400349"/>
                </a:lnTo>
                <a:lnTo>
                  <a:pt x="736395" y="360228"/>
                </a:lnTo>
                <a:lnTo>
                  <a:pt x="755281" y="318837"/>
                </a:lnTo>
                <a:lnTo>
                  <a:pt x="771899" y="276253"/>
                </a:lnTo>
                <a:lnTo>
                  <a:pt x="786171" y="232553"/>
                </a:lnTo>
                <a:lnTo>
                  <a:pt x="798020" y="187814"/>
                </a:lnTo>
                <a:lnTo>
                  <a:pt x="807370" y="142112"/>
                </a:lnTo>
                <a:lnTo>
                  <a:pt x="814144" y="95524"/>
                </a:lnTo>
                <a:lnTo>
                  <a:pt x="818264" y="48128"/>
                </a:lnTo>
                <a:lnTo>
                  <a:pt x="819655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306" y="3810"/>
            <a:ext cx="819785" cy="819150"/>
          </a:xfrm>
          <a:custGeom>
            <a:avLst/>
            <a:gdLst/>
            <a:ahLst/>
            <a:cxnLst/>
            <a:rect l="l" t="t" r="r" b="b"/>
            <a:pathLst>
              <a:path w="819785" h="819150">
                <a:moveTo>
                  <a:pt x="819655" y="0"/>
                </a:moveTo>
                <a:lnTo>
                  <a:pt x="818264" y="48128"/>
                </a:lnTo>
                <a:lnTo>
                  <a:pt x="814144" y="95524"/>
                </a:lnTo>
                <a:lnTo>
                  <a:pt x="807370" y="142112"/>
                </a:lnTo>
                <a:lnTo>
                  <a:pt x="798020" y="187814"/>
                </a:lnTo>
                <a:lnTo>
                  <a:pt x="786171" y="232553"/>
                </a:lnTo>
                <a:lnTo>
                  <a:pt x="771899" y="276253"/>
                </a:lnTo>
                <a:lnTo>
                  <a:pt x="755281" y="318837"/>
                </a:lnTo>
                <a:lnTo>
                  <a:pt x="736395" y="360228"/>
                </a:lnTo>
                <a:lnTo>
                  <a:pt x="715316" y="400349"/>
                </a:lnTo>
                <a:lnTo>
                  <a:pt x="692122" y="439123"/>
                </a:lnTo>
                <a:lnTo>
                  <a:pt x="666889" y="476473"/>
                </a:lnTo>
                <a:lnTo>
                  <a:pt x="639695" y="512323"/>
                </a:lnTo>
                <a:lnTo>
                  <a:pt x="610616" y="546596"/>
                </a:lnTo>
                <a:lnTo>
                  <a:pt x="579729" y="579215"/>
                </a:lnTo>
                <a:lnTo>
                  <a:pt x="547112" y="610102"/>
                </a:lnTo>
                <a:lnTo>
                  <a:pt x="512839" y="639182"/>
                </a:lnTo>
                <a:lnTo>
                  <a:pt x="476990" y="666377"/>
                </a:lnTo>
                <a:lnTo>
                  <a:pt x="439639" y="691610"/>
                </a:lnTo>
                <a:lnTo>
                  <a:pt x="400865" y="714805"/>
                </a:lnTo>
                <a:lnTo>
                  <a:pt x="360744" y="735885"/>
                </a:lnTo>
                <a:lnTo>
                  <a:pt x="319353" y="754772"/>
                </a:lnTo>
                <a:lnTo>
                  <a:pt x="276768" y="771391"/>
                </a:lnTo>
                <a:lnTo>
                  <a:pt x="233067" y="785664"/>
                </a:lnTo>
                <a:lnTo>
                  <a:pt x="188327" y="797514"/>
                </a:lnTo>
                <a:lnTo>
                  <a:pt x="142623" y="806864"/>
                </a:lnTo>
                <a:lnTo>
                  <a:pt x="96034" y="813638"/>
                </a:lnTo>
                <a:lnTo>
                  <a:pt x="48635" y="817759"/>
                </a:lnTo>
                <a:lnTo>
                  <a:pt x="505" y="819150"/>
                </a:lnTo>
                <a:lnTo>
                  <a:pt x="336" y="819150"/>
                </a:lnTo>
                <a:lnTo>
                  <a:pt x="168" y="819150"/>
                </a:lnTo>
                <a:lnTo>
                  <a:pt x="0" y="819150"/>
                </a:lnTo>
                <a:lnTo>
                  <a:pt x="505" y="0"/>
                </a:lnTo>
                <a:lnTo>
                  <a:pt x="819655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8015" y="6097"/>
            <a:ext cx="1782318" cy="1782317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69163" y="21337"/>
            <a:ext cx="1702435" cy="1702435"/>
          </a:xfrm>
          <a:custGeom>
            <a:avLst/>
            <a:gdLst/>
            <a:ahLst/>
            <a:cxnLst/>
            <a:rect l="l" t="t" r="r" b="b"/>
            <a:pathLst>
              <a:path w="1702435" h="1702435">
                <a:moveTo>
                  <a:pt x="0" y="851154"/>
                </a:moveTo>
                <a:lnTo>
                  <a:pt x="1347" y="802859"/>
                </a:lnTo>
                <a:lnTo>
                  <a:pt x="5341" y="755271"/>
                </a:lnTo>
                <a:lnTo>
                  <a:pt x="11910" y="708461"/>
                </a:lnTo>
                <a:lnTo>
                  <a:pt x="20983" y="662500"/>
                </a:lnTo>
                <a:lnTo>
                  <a:pt x="32487" y="617462"/>
                </a:lnTo>
                <a:lnTo>
                  <a:pt x="46350" y="573417"/>
                </a:lnTo>
                <a:lnTo>
                  <a:pt x="62501" y="530438"/>
                </a:lnTo>
                <a:lnTo>
                  <a:pt x="80868" y="488596"/>
                </a:lnTo>
                <a:lnTo>
                  <a:pt x="101378" y="447964"/>
                </a:lnTo>
                <a:lnTo>
                  <a:pt x="123961" y="408613"/>
                </a:lnTo>
                <a:lnTo>
                  <a:pt x="148543" y="370615"/>
                </a:lnTo>
                <a:lnTo>
                  <a:pt x="175055" y="334042"/>
                </a:lnTo>
                <a:lnTo>
                  <a:pt x="203422" y="298966"/>
                </a:lnTo>
                <a:lnTo>
                  <a:pt x="233574" y="265459"/>
                </a:lnTo>
                <a:lnTo>
                  <a:pt x="265439" y="233593"/>
                </a:lnTo>
                <a:lnTo>
                  <a:pt x="298945" y="203439"/>
                </a:lnTo>
                <a:lnTo>
                  <a:pt x="334020" y="175070"/>
                </a:lnTo>
                <a:lnTo>
                  <a:pt x="370593" y="148557"/>
                </a:lnTo>
                <a:lnTo>
                  <a:pt x="408590" y="123973"/>
                </a:lnTo>
                <a:lnTo>
                  <a:pt x="447941" y="101388"/>
                </a:lnTo>
                <a:lnTo>
                  <a:pt x="488574" y="80876"/>
                </a:lnTo>
                <a:lnTo>
                  <a:pt x="530417" y="62508"/>
                </a:lnTo>
                <a:lnTo>
                  <a:pt x="573397" y="46355"/>
                </a:lnTo>
                <a:lnTo>
                  <a:pt x="617444" y="32490"/>
                </a:lnTo>
                <a:lnTo>
                  <a:pt x="662485" y="20985"/>
                </a:lnTo>
                <a:lnTo>
                  <a:pt x="708448" y="11912"/>
                </a:lnTo>
                <a:lnTo>
                  <a:pt x="755262" y="5342"/>
                </a:lnTo>
                <a:lnTo>
                  <a:pt x="802854" y="1347"/>
                </a:lnTo>
                <a:lnTo>
                  <a:pt x="851154" y="0"/>
                </a:lnTo>
                <a:lnTo>
                  <a:pt x="899448" y="1347"/>
                </a:lnTo>
                <a:lnTo>
                  <a:pt x="947036" y="5342"/>
                </a:lnTo>
                <a:lnTo>
                  <a:pt x="993846" y="11912"/>
                </a:lnTo>
                <a:lnTo>
                  <a:pt x="1039807" y="20985"/>
                </a:lnTo>
                <a:lnTo>
                  <a:pt x="1084845" y="32490"/>
                </a:lnTo>
                <a:lnTo>
                  <a:pt x="1128890" y="46355"/>
                </a:lnTo>
                <a:lnTo>
                  <a:pt x="1171869" y="62508"/>
                </a:lnTo>
                <a:lnTo>
                  <a:pt x="1213711" y="80876"/>
                </a:lnTo>
                <a:lnTo>
                  <a:pt x="1254343" y="101388"/>
                </a:lnTo>
                <a:lnTo>
                  <a:pt x="1293694" y="123973"/>
                </a:lnTo>
                <a:lnTo>
                  <a:pt x="1331692" y="148557"/>
                </a:lnTo>
                <a:lnTo>
                  <a:pt x="1368265" y="175070"/>
                </a:lnTo>
                <a:lnTo>
                  <a:pt x="1403341" y="203439"/>
                </a:lnTo>
                <a:lnTo>
                  <a:pt x="1436848" y="233593"/>
                </a:lnTo>
                <a:lnTo>
                  <a:pt x="1468714" y="265459"/>
                </a:lnTo>
                <a:lnTo>
                  <a:pt x="1498868" y="298966"/>
                </a:lnTo>
                <a:lnTo>
                  <a:pt x="1527237" y="334042"/>
                </a:lnTo>
                <a:lnTo>
                  <a:pt x="1553750" y="370615"/>
                </a:lnTo>
                <a:lnTo>
                  <a:pt x="1578334" y="408613"/>
                </a:lnTo>
                <a:lnTo>
                  <a:pt x="1600919" y="447964"/>
                </a:lnTo>
                <a:lnTo>
                  <a:pt x="1621431" y="488596"/>
                </a:lnTo>
                <a:lnTo>
                  <a:pt x="1639799" y="530438"/>
                </a:lnTo>
                <a:lnTo>
                  <a:pt x="1655952" y="573417"/>
                </a:lnTo>
                <a:lnTo>
                  <a:pt x="1669817" y="617462"/>
                </a:lnTo>
                <a:lnTo>
                  <a:pt x="1681322" y="662500"/>
                </a:lnTo>
                <a:lnTo>
                  <a:pt x="1690395" y="708461"/>
                </a:lnTo>
                <a:lnTo>
                  <a:pt x="1696965" y="755271"/>
                </a:lnTo>
                <a:lnTo>
                  <a:pt x="1700960" y="802859"/>
                </a:lnTo>
                <a:lnTo>
                  <a:pt x="1702308" y="851154"/>
                </a:lnTo>
                <a:lnTo>
                  <a:pt x="1700960" y="899448"/>
                </a:lnTo>
                <a:lnTo>
                  <a:pt x="1696965" y="947036"/>
                </a:lnTo>
                <a:lnTo>
                  <a:pt x="1690395" y="993846"/>
                </a:lnTo>
                <a:lnTo>
                  <a:pt x="1681322" y="1039807"/>
                </a:lnTo>
                <a:lnTo>
                  <a:pt x="1669817" y="1084845"/>
                </a:lnTo>
                <a:lnTo>
                  <a:pt x="1655952" y="1128890"/>
                </a:lnTo>
                <a:lnTo>
                  <a:pt x="1639799" y="1171869"/>
                </a:lnTo>
                <a:lnTo>
                  <a:pt x="1621431" y="1213711"/>
                </a:lnTo>
                <a:lnTo>
                  <a:pt x="1600919" y="1254343"/>
                </a:lnTo>
                <a:lnTo>
                  <a:pt x="1578334" y="1293694"/>
                </a:lnTo>
                <a:lnTo>
                  <a:pt x="1553750" y="1331692"/>
                </a:lnTo>
                <a:lnTo>
                  <a:pt x="1527237" y="1368265"/>
                </a:lnTo>
                <a:lnTo>
                  <a:pt x="1498868" y="1403341"/>
                </a:lnTo>
                <a:lnTo>
                  <a:pt x="1468714" y="1436848"/>
                </a:lnTo>
                <a:lnTo>
                  <a:pt x="1436848" y="1468714"/>
                </a:lnTo>
                <a:lnTo>
                  <a:pt x="1403341" y="1498868"/>
                </a:lnTo>
                <a:lnTo>
                  <a:pt x="1368265" y="1527237"/>
                </a:lnTo>
                <a:lnTo>
                  <a:pt x="1331692" y="1553750"/>
                </a:lnTo>
                <a:lnTo>
                  <a:pt x="1293694" y="1578334"/>
                </a:lnTo>
                <a:lnTo>
                  <a:pt x="1254343" y="1600919"/>
                </a:lnTo>
                <a:lnTo>
                  <a:pt x="1213711" y="1621431"/>
                </a:lnTo>
                <a:lnTo>
                  <a:pt x="1171869" y="1639799"/>
                </a:lnTo>
                <a:lnTo>
                  <a:pt x="1128890" y="1655952"/>
                </a:lnTo>
                <a:lnTo>
                  <a:pt x="1084845" y="1669817"/>
                </a:lnTo>
                <a:lnTo>
                  <a:pt x="1039807" y="1681322"/>
                </a:lnTo>
                <a:lnTo>
                  <a:pt x="993846" y="1690395"/>
                </a:lnTo>
                <a:lnTo>
                  <a:pt x="947036" y="1696965"/>
                </a:lnTo>
                <a:lnTo>
                  <a:pt x="899448" y="1700960"/>
                </a:lnTo>
                <a:lnTo>
                  <a:pt x="851154" y="1702308"/>
                </a:lnTo>
                <a:lnTo>
                  <a:pt x="802854" y="1700960"/>
                </a:lnTo>
                <a:lnTo>
                  <a:pt x="755262" y="1696965"/>
                </a:lnTo>
                <a:lnTo>
                  <a:pt x="708448" y="1690395"/>
                </a:lnTo>
                <a:lnTo>
                  <a:pt x="662485" y="1681322"/>
                </a:lnTo>
                <a:lnTo>
                  <a:pt x="617444" y="1669817"/>
                </a:lnTo>
                <a:lnTo>
                  <a:pt x="573397" y="1655952"/>
                </a:lnTo>
                <a:lnTo>
                  <a:pt x="530417" y="1639799"/>
                </a:lnTo>
                <a:lnTo>
                  <a:pt x="488574" y="1621431"/>
                </a:lnTo>
                <a:lnTo>
                  <a:pt x="447941" y="1600919"/>
                </a:lnTo>
                <a:lnTo>
                  <a:pt x="408590" y="1578334"/>
                </a:lnTo>
                <a:lnTo>
                  <a:pt x="370593" y="1553750"/>
                </a:lnTo>
                <a:lnTo>
                  <a:pt x="334020" y="1527237"/>
                </a:lnTo>
                <a:lnTo>
                  <a:pt x="298945" y="1498868"/>
                </a:lnTo>
                <a:lnTo>
                  <a:pt x="265439" y="1468714"/>
                </a:lnTo>
                <a:lnTo>
                  <a:pt x="233574" y="1436848"/>
                </a:lnTo>
                <a:lnTo>
                  <a:pt x="203422" y="1403341"/>
                </a:lnTo>
                <a:lnTo>
                  <a:pt x="175055" y="1368265"/>
                </a:lnTo>
                <a:lnTo>
                  <a:pt x="148543" y="1331692"/>
                </a:lnTo>
                <a:lnTo>
                  <a:pt x="123961" y="1293694"/>
                </a:lnTo>
                <a:lnTo>
                  <a:pt x="101378" y="1254343"/>
                </a:lnTo>
                <a:lnTo>
                  <a:pt x="80868" y="1213711"/>
                </a:lnTo>
                <a:lnTo>
                  <a:pt x="62501" y="1171869"/>
                </a:lnTo>
                <a:lnTo>
                  <a:pt x="46350" y="1128890"/>
                </a:lnTo>
                <a:lnTo>
                  <a:pt x="32487" y="1084845"/>
                </a:lnTo>
                <a:lnTo>
                  <a:pt x="20983" y="1039807"/>
                </a:lnTo>
                <a:lnTo>
                  <a:pt x="11910" y="993846"/>
                </a:lnTo>
                <a:lnTo>
                  <a:pt x="5341" y="947036"/>
                </a:lnTo>
                <a:lnTo>
                  <a:pt x="1347" y="899448"/>
                </a:lnTo>
                <a:lnTo>
                  <a:pt x="0" y="851154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2212" y="1045463"/>
            <a:ext cx="1152906" cy="114833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7321" y="1050635"/>
            <a:ext cx="1116813" cy="1111476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87320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</a:path>
              <a:path w="1116965" h="1111885">
                <a:moveTo>
                  <a:pt x="220477" y="286041"/>
                </a:moveTo>
                <a:lnTo>
                  <a:pt x="193856" y="323455"/>
                </a:lnTo>
                <a:lnTo>
                  <a:pt x="171955" y="362810"/>
                </a:lnTo>
                <a:lnTo>
                  <a:pt x="154729" y="403741"/>
                </a:lnTo>
                <a:lnTo>
                  <a:pt x="142131" y="445881"/>
                </a:lnTo>
                <a:lnTo>
                  <a:pt x="134116" y="488865"/>
                </a:lnTo>
                <a:lnTo>
                  <a:pt x="130638" y="532328"/>
                </a:lnTo>
                <a:lnTo>
                  <a:pt x="131651" y="575903"/>
                </a:lnTo>
                <a:lnTo>
                  <a:pt x="137108" y="619227"/>
                </a:lnTo>
                <a:lnTo>
                  <a:pt x="146964" y="661933"/>
                </a:lnTo>
                <a:lnTo>
                  <a:pt x="161173" y="703655"/>
                </a:lnTo>
                <a:lnTo>
                  <a:pt x="179689" y="744028"/>
                </a:lnTo>
                <a:lnTo>
                  <a:pt x="202465" y="782686"/>
                </a:lnTo>
                <a:lnTo>
                  <a:pt x="229457" y="819265"/>
                </a:lnTo>
                <a:lnTo>
                  <a:pt x="260618" y="853397"/>
                </a:lnTo>
                <a:lnTo>
                  <a:pt x="295902" y="884719"/>
                </a:lnTo>
                <a:lnTo>
                  <a:pt x="334265" y="912179"/>
                </a:lnTo>
                <a:lnTo>
                  <a:pt x="374453" y="934995"/>
                </a:lnTo>
                <a:lnTo>
                  <a:pt x="416101" y="953204"/>
                </a:lnTo>
                <a:lnTo>
                  <a:pt x="458841" y="966841"/>
                </a:lnTo>
                <a:lnTo>
                  <a:pt x="502308" y="975943"/>
                </a:lnTo>
                <a:lnTo>
                  <a:pt x="546136" y="980546"/>
                </a:lnTo>
                <a:lnTo>
                  <a:pt x="589957" y="980687"/>
                </a:lnTo>
                <a:lnTo>
                  <a:pt x="633406" y="976403"/>
                </a:lnTo>
                <a:lnTo>
                  <a:pt x="676117" y="967728"/>
                </a:lnTo>
                <a:lnTo>
                  <a:pt x="717723" y="954701"/>
                </a:lnTo>
                <a:lnTo>
                  <a:pt x="757858" y="937356"/>
                </a:lnTo>
                <a:lnTo>
                  <a:pt x="796155" y="915731"/>
                </a:lnTo>
                <a:lnTo>
                  <a:pt x="832248" y="889862"/>
                </a:lnTo>
                <a:lnTo>
                  <a:pt x="865771" y="859785"/>
                </a:lnTo>
                <a:lnTo>
                  <a:pt x="896358" y="825537"/>
                </a:lnTo>
                <a:lnTo>
                  <a:pt x="922982" y="788101"/>
                </a:lnTo>
                <a:lnTo>
                  <a:pt x="944884" y="748730"/>
                </a:lnTo>
                <a:lnTo>
                  <a:pt x="962111" y="707789"/>
                </a:lnTo>
                <a:lnTo>
                  <a:pt x="974709" y="665643"/>
                </a:lnTo>
                <a:lnTo>
                  <a:pt x="982725" y="622657"/>
                </a:lnTo>
                <a:lnTo>
                  <a:pt x="986203" y="579196"/>
                </a:lnTo>
                <a:lnTo>
                  <a:pt x="985191" y="535624"/>
                </a:lnTo>
                <a:lnTo>
                  <a:pt x="979734" y="492307"/>
                </a:lnTo>
                <a:lnTo>
                  <a:pt x="969878" y="449609"/>
                </a:lnTo>
                <a:lnTo>
                  <a:pt x="955669" y="407895"/>
                </a:lnTo>
                <a:lnTo>
                  <a:pt x="937154" y="367530"/>
                </a:lnTo>
                <a:lnTo>
                  <a:pt x="914378" y="328880"/>
                </a:lnTo>
                <a:lnTo>
                  <a:pt x="887387" y="292308"/>
                </a:lnTo>
                <a:lnTo>
                  <a:pt x="856228" y="258179"/>
                </a:lnTo>
                <a:lnTo>
                  <a:pt x="820946" y="226859"/>
                </a:lnTo>
                <a:lnTo>
                  <a:pt x="782581" y="199399"/>
                </a:lnTo>
                <a:lnTo>
                  <a:pt x="742390" y="176583"/>
                </a:lnTo>
                <a:lnTo>
                  <a:pt x="700741" y="158375"/>
                </a:lnTo>
                <a:lnTo>
                  <a:pt x="657999" y="144737"/>
                </a:lnTo>
                <a:lnTo>
                  <a:pt x="614531" y="135635"/>
                </a:lnTo>
                <a:lnTo>
                  <a:pt x="570702" y="131032"/>
                </a:lnTo>
                <a:lnTo>
                  <a:pt x="526880" y="130891"/>
                </a:lnTo>
                <a:lnTo>
                  <a:pt x="483430" y="135175"/>
                </a:lnTo>
                <a:lnTo>
                  <a:pt x="440719" y="143850"/>
                </a:lnTo>
                <a:lnTo>
                  <a:pt x="399113" y="156877"/>
                </a:lnTo>
                <a:lnTo>
                  <a:pt x="358978" y="174222"/>
                </a:lnTo>
                <a:lnTo>
                  <a:pt x="320681" y="195847"/>
                </a:lnTo>
                <a:lnTo>
                  <a:pt x="284587" y="221716"/>
                </a:lnTo>
                <a:lnTo>
                  <a:pt x="251064" y="251793"/>
                </a:lnTo>
                <a:lnTo>
                  <a:pt x="220477" y="286041"/>
                </a:lnTo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13460" y="0"/>
            <a:ext cx="8130540" cy="6858000"/>
          </a:xfrm>
          <a:custGeom>
            <a:avLst/>
            <a:gdLst/>
            <a:ahLst/>
            <a:cxnLst/>
            <a:rect l="l" t="t" r="r" b="b"/>
            <a:pathLst>
              <a:path w="8130540" h="6858000">
                <a:moveTo>
                  <a:pt x="8130540" y="0"/>
                </a:moveTo>
                <a:lnTo>
                  <a:pt x="0" y="0"/>
                </a:lnTo>
                <a:lnTo>
                  <a:pt x="0" y="6858000"/>
                </a:lnTo>
                <a:lnTo>
                  <a:pt x="8130540" y="6858000"/>
                </a:lnTo>
                <a:lnTo>
                  <a:pt x="81305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bg 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35736" y="0"/>
            <a:ext cx="150875" cy="6857996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014983" y="0"/>
            <a:ext cx="73660" cy="6858000"/>
          </a:xfrm>
          <a:custGeom>
            <a:avLst/>
            <a:gdLst/>
            <a:ahLst/>
            <a:cxnLst/>
            <a:rect l="l" t="t" r="r" b="b"/>
            <a:pathLst>
              <a:path w="73659" h="6858000">
                <a:moveTo>
                  <a:pt x="73152" y="0"/>
                </a:moveTo>
                <a:lnTo>
                  <a:pt x="0" y="0"/>
                </a:lnTo>
                <a:lnTo>
                  <a:pt x="0" y="6858000"/>
                </a:lnTo>
                <a:lnTo>
                  <a:pt x="73152" y="6858000"/>
                </a:lnTo>
                <a:lnTo>
                  <a:pt x="731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014727" y="2778251"/>
            <a:ext cx="5906262" cy="121386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14602" y="320167"/>
            <a:ext cx="6156325" cy="492443"/>
          </a:xfrm>
        </p:spPr>
        <p:txBody>
          <a:bodyPr lIns="0" tIns="0" rIns="0" bIns="0"/>
          <a:lstStyle>
            <a:lvl1pPr>
              <a:defRPr sz="3200" b="0" i="0">
                <a:solidFill>
                  <a:srgbClr val="562213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6124" y="2125979"/>
            <a:ext cx="77760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2248" y="3840480"/>
            <a:ext cx="640382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820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332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416" y="1577340"/>
            <a:ext cx="3979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11385" y="1577340"/>
            <a:ext cx="3979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358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63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3306" y="3810"/>
            <a:ext cx="819785" cy="819150"/>
          </a:xfrm>
          <a:custGeom>
            <a:avLst/>
            <a:gdLst/>
            <a:ahLst/>
            <a:cxnLst/>
            <a:rect l="l" t="t" r="r" b="b"/>
            <a:pathLst>
              <a:path w="819785" h="819150">
                <a:moveTo>
                  <a:pt x="819655" y="0"/>
                </a:moveTo>
                <a:lnTo>
                  <a:pt x="505" y="0"/>
                </a:lnTo>
                <a:lnTo>
                  <a:pt x="0" y="819150"/>
                </a:lnTo>
                <a:lnTo>
                  <a:pt x="48635" y="817759"/>
                </a:lnTo>
                <a:lnTo>
                  <a:pt x="96034" y="813638"/>
                </a:lnTo>
                <a:lnTo>
                  <a:pt x="142623" y="806864"/>
                </a:lnTo>
                <a:lnTo>
                  <a:pt x="188327" y="797514"/>
                </a:lnTo>
                <a:lnTo>
                  <a:pt x="233067" y="785664"/>
                </a:lnTo>
                <a:lnTo>
                  <a:pt x="276768" y="771391"/>
                </a:lnTo>
                <a:lnTo>
                  <a:pt x="319353" y="754772"/>
                </a:lnTo>
                <a:lnTo>
                  <a:pt x="360744" y="735885"/>
                </a:lnTo>
                <a:lnTo>
                  <a:pt x="400865" y="714805"/>
                </a:lnTo>
                <a:lnTo>
                  <a:pt x="439639" y="691610"/>
                </a:lnTo>
                <a:lnTo>
                  <a:pt x="476990" y="666377"/>
                </a:lnTo>
                <a:lnTo>
                  <a:pt x="512839" y="639182"/>
                </a:lnTo>
                <a:lnTo>
                  <a:pt x="547112" y="610102"/>
                </a:lnTo>
                <a:lnTo>
                  <a:pt x="579729" y="579215"/>
                </a:lnTo>
                <a:lnTo>
                  <a:pt x="610616" y="546596"/>
                </a:lnTo>
                <a:lnTo>
                  <a:pt x="639695" y="512323"/>
                </a:lnTo>
                <a:lnTo>
                  <a:pt x="666889" y="476473"/>
                </a:lnTo>
                <a:lnTo>
                  <a:pt x="692122" y="439123"/>
                </a:lnTo>
                <a:lnTo>
                  <a:pt x="715316" y="400349"/>
                </a:lnTo>
                <a:lnTo>
                  <a:pt x="736395" y="360228"/>
                </a:lnTo>
                <a:lnTo>
                  <a:pt x="755281" y="318837"/>
                </a:lnTo>
                <a:lnTo>
                  <a:pt x="771899" y="276253"/>
                </a:lnTo>
                <a:lnTo>
                  <a:pt x="786171" y="232553"/>
                </a:lnTo>
                <a:lnTo>
                  <a:pt x="798020" y="187814"/>
                </a:lnTo>
                <a:lnTo>
                  <a:pt x="807370" y="142112"/>
                </a:lnTo>
                <a:lnTo>
                  <a:pt x="814144" y="95524"/>
                </a:lnTo>
                <a:lnTo>
                  <a:pt x="818264" y="48128"/>
                </a:lnTo>
                <a:lnTo>
                  <a:pt x="819655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306" y="3810"/>
            <a:ext cx="819785" cy="819150"/>
          </a:xfrm>
          <a:custGeom>
            <a:avLst/>
            <a:gdLst/>
            <a:ahLst/>
            <a:cxnLst/>
            <a:rect l="l" t="t" r="r" b="b"/>
            <a:pathLst>
              <a:path w="819785" h="819150">
                <a:moveTo>
                  <a:pt x="819655" y="0"/>
                </a:moveTo>
                <a:lnTo>
                  <a:pt x="818264" y="48128"/>
                </a:lnTo>
                <a:lnTo>
                  <a:pt x="814144" y="95524"/>
                </a:lnTo>
                <a:lnTo>
                  <a:pt x="807370" y="142112"/>
                </a:lnTo>
                <a:lnTo>
                  <a:pt x="798020" y="187814"/>
                </a:lnTo>
                <a:lnTo>
                  <a:pt x="786171" y="232553"/>
                </a:lnTo>
                <a:lnTo>
                  <a:pt x="771899" y="276253"/>
                </a:lnTo>
                <a:lnTo>
                  <a:pt x="755281" y="318837"/>
                </a:lnTo>
                <a:lnTo>
                  <a:pt x="736395" y="360228"/>
                </a:lnTo>
                <a:lnTo>
                  <a:pt x="715316" y="400349"/>
                </a:lnTo>
                <a:lnTo>
                  <a:pt x="692122" y="439123"/>
                </a:lnTo>
                <a:lnTo>
                  <a:pt x="666889" y="476473"/>
                </a:lnTo>
                <a:lnTo>
                  <a:pt x="639695" y="512323"/>
                </a:lnTo>
                <a:lnTo>
                  <a:pt x="610616" y="546596"/>
                </a:lnTo>
                <a:lnTo>
                  <a:pt x="579729" y="579215"/>
                </a:lnTo>
                <a:lnTo>
                  <a:pt x="547112" y="610102"/>
                </a:lnTo>
                <a:lnTo>
                  <a:pt x="512839" y="639182"/>
                </a:lnTo>
                <a:lnTo>
                  <a:pt x="476990" y="666377"/>
                </a:lnTo>
                <a:lnTo>
                  <a:pt x="439639" y="691610"/>
                </a:lnTo>
                <a:lnTo>
                  <a:pt x="400865" y="714805"/>
                </a:lnTo>
                <a:lnTo>
                  <a:pt x="360744" y="735885"/>
                </a:lnTo>
                <a:lnTo>
                  <a:pt x="319353" y="754772"/>
                </a:lnTo>
                <a:lnTo>
                  <a:pt x="276768" y="771391"/>
                </a:lnTo>
                <a:lnTo>
                  <a:pt x="233067" y="785664"/>
                </a:lnTo>
                <a:lnTo>
                  <a:pt x="188327" y="797514"/>
                </a:lnTo>
                <a:lnTo>
                  <a:pt x="142623" y="806864"/>
                </a:lnTo>
                <a:lnTo>
                  <a:pt x="96034" y="813638"/>
                </a:lnTo>
                <a:lnTo>
                  <a:pt x="48635" y="817759"/>
                </a:lnTo>
                <a:lnTo>
                  <a:pt x="505" y="819150"/>
                </a:lnTo>
                <a:lnTo>
                  <a:pt x="336" y="819150"/>
                </a:lnTo>
                <a:lnTo>
                  <a:pt x="168" y="819150"/>
                </a:lnTo>
                <a:lnTo>
                  <a:pt x="0" y="819150"/>
                </a:lnTo>
                <a:lnTo>
                  <a:pt x="505" y="0"/>
                </a:lnTo>
                <a:lnTo>
                  <a:pt x="819655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8015" y="6097"/>
            <a:ext cx="1782318" cy="1782317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69163" y="21337"/>
            <a:ext cx="1702435" cy="1702435"/>
          </a:xfrm>
          <a:custGeom>
            <a:avLst/>
            <a:gdLst/>
            <a:ahLst/>
            <a:cxnLst/>
            <a:rect l="l" t="t" r="r" b="b"/>
            <a:pathLst>
              <a:path w="1702435" h="1702435">
                <a:moveTo>
                  <a:pt x="0" y="851154"/>
                </a:moveTo>
                <a:lnTo>
                  <a:pt x="1347" y="802859"/>
                </a:lnTo>
                <a:lnTo>
                  <a:pt x="5341" y="755271"/>
                </a:lnTo>
                <a:lnTo>
                  <a:pt x="11910" y="708461"/>
                </a:lnTo>
                <a:lnTo>
                  <a:pt x="20983" y="662500"/>
                </a:lnTo>
                <a:lnTo>
                  <a:pt x="32487" y="617462"/>
                </a:lnTo>
                <a:lnTo>
                  <a:pt x="46350" y="573417"/>
                </a:lnTo>
                <a:lnTo>
                  <a:pt x="62501" y="530438"/>
                </a:lnTo>
                <a:lnTo>
                  <a:pt x="80868" y="488596"/>
                </a:lnTo>
                <a:lnTo>
                  <a:pt x="101378" y="447964"/>
                </a:lnTo>
                <a:lnTo>
                  <a:pt x="123961" y="408613"/>
                </a:lnTo>
                <a:lnTo>
                  <a:pt x="148543" y="370615"/>
                </a:lnTo>
                <a:lnTo>
                  <a:pt x="175055" y="334042"/>
                </a:lnTo>
                <a:lnTo>
                  <a:pt x="203422" y="298966"/>
                </a:lnTo>
                <a:lnTo>
                  <a:pt x="233574" y="265459"/>
                </a:lnTo>
                <a:lnTo>
                  <a:pt x="265439" y="233593"/>
                </a:lnTo>
                <a:lnTo>
                  <a:pt x="298945" y="203439"/>
                </a:lnTo>
                <a:lnTo>
                  <a:pt x="334020" y="175070"/>
                </a:lnTo>
                <a:lnTo>
                  <a:pt x="370593" y="148557"/>
                </a:lnTo>
                <a:lnTo>
                  <a:pt x="408590" y="123973"/>
                </a:lnTo>
                <a:lnTo>
                  <a:pt x="447941" y="101388"/>
                </a:lnTo>
                <a:lnTo>
                  <a:pt x="488574" y="80876"/>
                </a:lnTo>
                <a:lnTo>
                  <a:pt x="530417" y="62508"/>
                </a:lnTo>
                <a:lnTo>
                  <a:pt x="573397" y="46355"/>
                </a:lnTo>
                <a:lnTo>
                  <a:pt x="617444" y="32490"/>
                </a:lnTo>
                <a:lnTo>
                  <a:pt x="662485" y="20985"/>
                </a:lnTo>
                <a:lnTo>
                  <a:pt x="708448" y="11912"/>
                </a:lnTo>
                <a:lnTo>
                  <a:pt x="755262" y="5342"/>
                </a:lnTo>
                <a:lnTo>
                  <a:pt x="802854" y="1347"/>
                </a:lnTo>
                <a:lnTo>
                  <a:pt x="851154" y="0"/>
                </a:lnTo>
                <a:lnTo>
                  <a:pt x="899448" y="1347"/>
                </a:lnTo>
                <a:lnTo>
                  <a:pt x="947036" y="5342"/>
                </a:lnTo>
                <a:lnTo>
                  <a:pt x="993846" y="11912"/>
                </a:lnTo>
                <a:lnTo>
                  <a:pt x="1039807" y="20985"/>
                </a:lnTo>
                <a:lnTo>
                  <a:pt x="1084845" y="32490"/>
                </a:lnTo>
                <a:lnTo>
                  <a:pt x="1128890" y="46355"/>
                </a:lnTo>
                <a:lnTo>
                  <a:pt x="1171869" y="62508"/>
                </a:lnTo>
                <a:lnTo>
                  <a:pt x="1213711" y="80876"/>
                </a:lnTo>
                <a:lnTo>
                  <a:pt x="1254343" y="101388"/>
                </a:lnTo>
                <a:lnTo>
                  <a:pt x="1293694" y="123973"/>
                </a:lnTo>
                <a:lnTo>
                  <a:pt x="1331692" y="148557"/>
                </a:lnTo>
                <a:lnTo>
                  <a:pt x="1368265" y="175070"/>
                </a:lnTo>
                <a:lnTo>
                  <a:pt x="1403341" y="203439"/>
                </a:lnTo>
                <a:lnTo>
                  <a:pt x="1436848" y="233593"/>
                </a:lnTo>
                <a:lnTo>
                  <a:pt x="1468714" y="265459"/>
                </a:lnTo>
                <a:lnTo>
                  <a:pt x="1498868" y="298966"/>
                </a:lnTo>
                <a:lnTo>
                  <a:pt x="1527237" y="334042"/>
                </a:lnTo>
                <a:lnTo>
                  <a:pt x="1553750" y="370615"/>
                </a:lnTo>
                <a:lnTo>
                  <a:pt x="1578334" y="408613"/>
                </a:lnTo>
                <a:lnTo>
                  <a:pt x="1600919" y="447964"/>
                </a:lnTo>
                <a:lnTo>
                  <a:pt x="1621431" y="488596"/>
                </a:lnTo>
                <a:lnTo>
                  <a:pt x="1639799" y="530438"/>
                </a:lnTo>
                <a:lnTo>
                  <a:pt x="1655952" y="573417"/>
                </a:lnTo>
                <a:lnTo>
                  <a:pt x="1669817" y="617462"/>
                </a:lnTo>
                <a:lnTo>
                  <a:pt x="1681322" y="662500"/>
                </a:lnTo>
                <a:lnTo>
                  <a:pt x="1690395" y="708461"/>
                </a:lnTo>
                <a:lnTo>
                  <a:pt x="1696965" y="755271"/>
                </a:lnTo>
                <a:lnTo>
                  <a:pt x="1700960" y="802859"/>
                </a:lnTo>
                <a:lnTo>
                  <a:pt x="1702308" y="851154"/>
                </a:lnTo>
                <a:lnTo>
                  <a:pt x="1700960" y="899448"/>
                </a:lnTo>
                <a:lnTo>
                  <a:pt x="1696965" y="947036"/>
                </a:lnTo>
                <a:lnTo>
                  <a:pt x="1690395" y="993846"/>
                </a:lnTo>
                <a:lnTo>
                  <a:pt x="1681322" y="1039807"/>
                </a:lnTo>
                <a:lnTo>
                  <a:pt x="1669817" y="1084845"/>
                </a:lnTo>
                <a:lnTo>
                  <a:pt x="1655952" y="1128890"/>
                </a:lnTo>
                <a:lnTo>
                  <a:pt x="1639799" y="1171869"/>
                </a:lnTo>
                <a:lnTo>
                  <a:pt x="1621431" y="1213711"/>
                </a:lnTo>
                <a:lnTo>
                  <a:pt x="1600919" y="1254343"/>
                </a:lnTo>
                <a:lnTo>
                  <a:pt x="1578334" y="1293694"/>
                </a:lnTo>
                <a:lnTo>
                  <a:pt x="1553750" y="1331692"/>
                </a:lnTo>
                <a:lnTo>
                  <a:pt x="1527237" y="1368265"/>
                </a:lnTo>
                <a:lnTo>
                  <a:pt x="1498868" y="1403341"/>
                </a:lnTo>
                <a:lnTo>
                  <a:pt x="1468714" y="1436848"/>
                </a:lnTo>
                <a:lnTo>
                  <a:pt x="1436848" y="1468714"/>
                </a:lnTo>
                <a:lnTo>
                  <a:pt x="1403341" y="1498868"/>
                </a:lnTo>
                <a:lnTo>
                  <a:pt x="1368265" y="1527237"/>
                </a:lnTo>
                <a:lnTo>
                  <a:pt x="1331692" y="1553750"/>
                </a:lnTo>
                <a:lnTo>
                  <a:pt x="1293694" y="1578334"/>
                </a:lnTo>
                <a:lnTo>
                  <a:pt x="1254343" y="1600919"/>
                </a:lnTo>
                <a:lnTo>
                  <a:pt x="1213711" y="1621431"/>
                </a:lnTo>
                <a:lnTo>
                  <a:pt x="1171869" y="1639799"/>
                </a:lnTo>
                <a:lnTo>
                  <a:pt x="1128890" y="1655952"/>
                </a:lnTo>
                <a:lnTo>
                  <a:pt x="1084845" y="1669817"/>
                </a:lnTo>
                <a:lnTo>
                  <a:pt x="1039807" y="1681322"/>
                </a:lnTo>
                <a:lnTo>
                  <a:pt x="993846" y="1690395"/>
                </a:lnTo>
                <a:lnTo>
                  <a:pt x="947036" y="1696965"/>
                </a:lnTo>
                <a:lnTo>
                  <a:pt x="899448" y="1700960"/>
                </a:lnTo>
                <a:lnTo>
                  <a:pt x="851154" y="1702308"/>
                </a:lnTo>
                <a:lnTo>
                  <a:pt x="802854" y="1700960"/>
                </a:lnTo>
                <a:lnTo>
                  <a:pt x="755262" y="1696965"/>
                </a:lnTo>
                <a:lnTo>
                  <a:pt x="708448" y="1690395"/>
                </a:lnTo>
                <a:lnTo>
                  <a:pt x="662485" y="1681322"/>
                </a:lnTo>
                <a:lnTo>
                  <a:pt x="617444" y="1669817"/>
                </a:lnTo>
                <a:lnTo>
                  <a:pt x="573397" y="1655952"/>
                </a:lnTo>
                <a:lnTo>
                  <a:pt x="530417" y="1639799"/>
                </a:lnTo>
                <a:lnTo>
                  <a:pt x="488574" y="1621431"/>
                </a:lnTo>
                <a:lnTo>
                  <a:pt x="447941" y="1600919"/>
                </a:lnTo>
                <a:lnTo>
                  <a:pt x="408590" y="1578334"/>
                </a:lnTo>
                <a:lnTo>
                  <a:pt x="370593" y="1553750"/>
                </a:lnTo>
                <a:lnTo>
                  <a:pt x="334020" y="1527237"/>
                </a:lnTo>
                <a:lnTo>
                  <a:pt x="298945" y="1498868"/>
                </a:lnTo>
                <a:lnTo>
                  <a:pt x="265439" y="1468714"/>
                </a:lnTo>
                <a:lnTo>
                  <a:pt x="233574" y="1436848"/>
                </a:lnTo>
                <a:lnTo>
                  <a:pt x="203422" y="1403341"/>
                </a:lnTo>
                <a:lnTo>
                  <a:pt x="175055" y="1368265"/>
                </a:lnTo>
                <a:lnTo>
                  <a:pt x="148543" y="1331692"/>
                </a:lnTo>
                <a:lnTo>
                  <a:pt x="123961" y="1293694"/>
                </a:lnTo>
                <a:lnTo>
                  <a:pt x="101378" y="1254343"/>
                </a:lnTo>
                <a:lnTo>
                  <a:pt x="80868" y="1213711"/>
                </a:lnTo>
                <a:lnTo>
                  <a:pt x="62501" y="1171869"/>
                </a:lnTo>
                <a:lnTo>
                  <a:pt x="46350" y="1128890"/>
                </a:lnTo>
                <a:lnTo>
                  <a:pt x="32487" y="1084845"/>
                </a:lnTo>
                <a:lnTo>
                  <a:pt x="20983" y="1039807"/>
                </a:lnTo>
                <a:lnTo>
                  <a:pt x="11910" y="993846"/>
                </a:lnTo>
                <a:lnTo>
                  <a:pt x="5341" y="947036"/>
                </a:lnTo>
                <a:lnTo>
                  <a:pt x="1347" y="899448"/>
                </a:lnTo>
                <a:lnTo>
                  <a:pt x="0" y="851154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2212" y="1045463"/>
            <a:ext cx="1152906" cy="1148334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7321" y="1050635"/>
            <a:ext cx="1116813" cy="1111476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87320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</a:path>
              <a:path w="1116965" h="1111885">
                <a:moveTo>
                  <a:pt x="220477" y="286041"/>
                </a:moveTo>
                <a:lnTo>
                  <a:pt x="193856" y="323455"/>
                </a:lnTo>
                <a:lnTo>
                  <a:pt x="171955" y="362810"/>
                </a:lnTo>
                <a:lnTo>
                  <a:pt x="154729" y="403741"/>
                </a:lnTo>
                <a:lnTo>
                  <a:pt x="142131" y="445881"/>
                </a:lnTo>
                <a:lnTo>
                  <a:pt x="134116" y="488865"/>
                </a:lnTo>
                <a:lnTo>
                  <a:pt x="130638" y="532328"/>
                </a:lnTo>
                <a:lnTo>
                  <a:pt x="131651" y="575903"/>
                </a:lnTo>
                <a:lnTo>
                  <a:pt x="137108" y="619227"/>
                </a:lnTo>
                <a:lnTo>
                  <a:pt x="146964" y="661933"/>
                </a:lnTo>
                <a:lnTo>
                  <a:pt x="161173" y="703655"/>
                </a:lnTo>
                <a:lnTo>
                  <a:pt x="179689" y="744028"/>
                </a:lnTo>
                <a:lnTo>
                  <a:pt x="202465" y="782686"/>
                </a:lnTo>
                <a:lnTo>
                  <a:pt x="229457" y="819265"/>
                </a:lnTo>
                <a:lnTo>
                  <a:pt x="260618" y="853397"/>
                </a:lnTo>
                <a:lnTo>
                  <a:pt x="295902" y="884719"/>
                </a:lnTo>
                <a:lnTo>
                  <a:pt x="334265" y="912179"/>
                </a:lnTo>
                <a:lnTo>
                  <a:pt x="374453" y="934995"/>
                </a:lnTo>
                <a:lnTo>
                  <a:pt x="416101" y="953204"/>
                </a:lnTo>
                <a:lnTo>
                  <a:pt x="458841" y="966841"/>
                </a:lnTo>
                <a:lnTo>
                  <a:pt x="502308" y="975943"/>
                </a:lnTo>
                <a:lnTo>
                  <a:pt x="546136" y="980546"/>
                </a:lnTo>
                <a:lnTo>
                  <a:pt x="589957" y="980687"/>
                </a:lnTo>
                <a:lnTo>
                  <a:pt x="633406" y="976403"/>
                </a:lnTo>
                <a:lnTo>
                  <a:pt x="676117" y="967728"/>
                </a:lnTo>
                <a:lnTo>
                  <a:pt x="717723" y="954701"/>
                </a:lnTo>
                <a:lnTo>
                  <a:pt x="757858" y="937356"/>
                </a:lnTo>
                <a:lnTo>
                  <a:pt x="796155" y="915731"/>
                </a:lnTo>
                <a:lnTo>
                  <a:pt x="832248" y="889862"/>
                </a:lnTo>
                <a:lnTo>
                  <a:pt x="865771" y="859785"/>
                </a:lnTo>
                <a:lnTo>
                  <a:pt x="896358" y="825537"/>
                </a:lnTo>
                <a:lnTo>
                  <a:pt x="922982" y="788101"/>
                </a:lnTo>
                <a:lnTo>
                  <a:pt x="944884" y="748730"/>
                </a:lnTo>
                <a:lnTo>
                  <a:pt x="962111" y="707789"/>
                </a:lnTo>
                <a:lnTo>
                  <a:pt x="974709" y="665643"/>
                </a:lnTo>
                <a:lnTo>
                  <a:pt x="982725" y="622657"/>
                </a:lnTo>
                <a:lnTo>
                  <a:pt x="986203" y="579196"/>
                </a:lnTo>
                <a:lnTo>
                  <a:pt x="985191" y="535624"/>
                </a:lnTo>
                <a:lnTo>
                  <a:pt x="979734" y="492307"/>
                </a:lnTo>
                <a:lnTo>
                  <a:pt x="969878" y="449609"/>
                </a:lnTo>
                <a:lnTo>
                  <a:pt x="955669" y="407895"/>
                </a:lnTo>
                <a:lnTo>
                  <a:pt x="937154" y="367530"/>
                </a:lnTo>
                <a:lnTo>
                  <a:pt x="914378" y="328880"/>
                </a:lnTo>
                <a:lnTo>
                  <a:pt x="887387" y="292308"/>
                </a:lnTo>
                <a:lnTo>
                  <a:pt x="856228" y="258179"/>
                </a:lnTo>
                <a:lnTo>
                  <a:pt x="820946" y="226859"/>
                </a:lnTo>
                <a:lnTo>
                  <a:pt x="782581" y="199399"/>
                </a:lnTo>
                <a:lnTo>
                  <a:pt x="742390" y="176583"/>
                </a:lnTo>
                <a:lnTo>
                  <a:pt x="700741" y="158375"/>
                </a:lnTo>
                <a:lnTo>
                  <a:pt x="657999" y="144737"/>
                </a:lnTo>
                <a:lnTo>
                  <a:pt x="614531" y="135635"/>
                </a:lnTo>
                <a:lnTo>
                  <a:pt x="570702" y="131032"/>
                </a:lnTo>
                <a:lnTo>
                  <a:pt x="526880" y="130891"/>
                </a:lnTo>
                <a:lnTo>
                  <a:pt x="483430" y="135175"/>
                </a:lnTo>
                <a:lnTo>
                  <a:pt x="440719" y="143850"/>
                </a:lnTo>
                <a:lnTo>
                  <a:pt x="399113" y="156877"/>
                </a:lnTo>
                <a:lnTo>
                  <a:pt x="358978" y="174222"/>
                </a:lnTo>
                <a:lnTo>
                  <a:pt x="320681" y="195847"/>
                </a:lnTo>
                <a:lnTo>
                  <a:pt x="284587" y="221716"/>
                </a:lnTo>
                <a:lnTo>
                  <a:pt x="251064" y="251793"/>
                </a:lnTo>
                <a:lnTo>
                  <a:pt x="220477" y="286041"/>
                </a:lnTo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13460" y="0"/>
            <a:ext cx="8130540" cy="6858000"/>
          </a:xfrm>
          <a:custGeom>
            <a:avLst/>
            <a:gdLst/>
            <a:ahLst/>
            <a:cxnLst/>
            <a:rect l="l" t="t" r="r" b="b"/>
            <a:pathLst>
              <a:path w="8130540" h="6858000">
                <a:moveTo>
                  <a:pt x="8130540" y="0"/>
                </a:moveTo>
                <a:lnTo>
                  <a:pt x="0" y="0"/>
                </a:lnTo>
                <a:lnTo>
                  <a:pt x="0" y="6858000"/>
                </a:lnTo>
                <a:lnTo>
                  <a:pt x="8130540" y="6858000"/>
                </a:lnTo>
                <a:lnTo>
                  <a:pt x="81305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35736" y="0"/>
            <a:ext cx="150875" cy="6857996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014983" y="0"/>
            <a:ext cx="73660" cy="6858000"/>
          </a:xfrm>
          <a:custGeom>
            <a:avLst/>
            <a:gdLst/>
            <a:ahLst/>
            <a:cxnLst/>
            <a:rect l="l" t="t" r="r" b="b"/>
            <a:pathLst>
              <a:path w="73659" h="6858000">
                <a:moveTo>
                  <a:pt x="73152" y="0"/>
                </a:moveTo>
                <a:lnTo>
                  <a:pt x="0" y="0"/>
                </a:lnTo>
                <a:lnTo>
                  <a:pt x="0" y="6858000"/>
                </a:lnTo>
                <a:lnTo>
                  <a:pt x="73152" y="6858000"/>
                </a:lnTo>
                <a:lnTo>
                  <a:pt x="731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14602" y="320167"/>
            <a:ext cx="615632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562213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96897" y="1470101"/>
            <a:ext cx="669163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4F271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1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76">
        <a:defRPr>
          <a:latin typeface="+mn-lt"/>
          <a:ea typeface="+mn-ea"/>
          <a:cs typeface="+mn-cs"/>
        </a:defRPr>
      </a:lvl2pPr>
      <a:lvl3pPr marL="914350">
        <a:defRPr>
          <a:latin typeface="+mn-lt"/>
          <a:ea typeface="+mn-ea"/>
          <a:cs typeface="+mn-cs"/>
        </a:defRPr>
      </a:lvl3pPr>
      <a:lvl4pPr marL="1371525">
        <a:defRPr>
          <a:latin typeface="+mn-lt"/>
          <a:ea typeface="+mn-ea"/>
          <a:cs typeface="+mn-cs"/>
        </a:defRPr>
      </a:lvl4pPr>
      <a:lvl5pPr marL="1828700">
        <a:defRPr>
          <a:latin typeface="+mn-lt"/>
          <a:ea typeface="+mn-ea"/>
          <a:cs typeface="+mn-cs"/>
        </a:defRPr>
      </a:lvl5pPr>
      <a:lvl6pPr marL="2285875">
        <a:defRPr>
          <a:latin typeface="+mn-lt"/>
          <a:ea typeface="+mn-ea"/>
          <a:cs typeface="+mn-cs"/>
        </a:defRPr>
      </a:lvl6pPr>
      <a:lvl7pPr marL="2743050">
        <a:defRPr>
          <a:latin typeface="+mn-lt"/>
          <a:ea typeface="+mn-ea"/>
          <a:cs typeface="+mn-cs"/>
        </a:defRPr>
      </a:lvl7pPr>
      <a:lvl8pPr marL="3200224">
        <a:defRPr>
          <a:latin typeface="+mn-lt"/>
          <a:ea typeface="+mn-ea"/>
          <a:cs typeface="+mn-cs"/>
        </a:defRPr>
      </a:lvl8pPr>
      <a:lvl9pPr marL="365739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76">
        <a:defRPr>
          <a:latin typeface="+mn-lt"/>
          <a:ea typeface="+mn-ea"/>
          <a:cs typeface="+mn-cs"/>
        </a:defRPr>
      </a:lvl2pPr>
      <a:lvl3pPr marL="914350">
        <a:defRPr>
          <a:latin typeface="+mn-lt"/>
          <a:ea typeface="+mn-ea"/>
          <a:cs typeface="+mn-cs"/>
        </a:defRPr>
      </a:lvl3pPr>
      <a:lvl4pPr marL="1371525">
        <a:defRPr>
          <a:latin typeface="+mn-lt"/>
          <a:ea typeface="+mn-ea"/>
          <a:cs typeface="+mn-cs"/>
        </a:defRPr>
      </a:lvl4pPr>
      <a:lvl5pPr marL="1828700">
        <a:defRPr>
          <a:latin typeface="+mn-lt"/>
          <a:ea typeface="+mn-ea"/>
          <a:cs typeface="+mn-cs"/>
        </a:defRPr>
      </a:lvl5pPr>
      <a:lvl6pPr marL="2285875">
        <a:defRPr>
          <a:latin typeface="+mn-lt"/>
          <a:ea typeface="+mn-ea"/>
          <a:cs typeface="+mn-cs"/>
        </a:defRPr>
      </a:lvl6pPr>
      <a:lvl7pPr marL="2743050">
        <a:defRPr>
          <a:latin typeface="+mn-lt"/>
          <a:ea typeface="+mn-ea"/>
          <a:cs typeface="+mn-cs"/>
        </a:defRPr>
      </a:lvl7pPr>
      <a:lvl8pPr marL="3200224">
        <a:defRPr>
          <a:latin typeface="+mn-lt"/>
          <a:ea typeface="+mn-ea"/>
          <a:cs typeface="+mn-cs"/>
        </a:defRPr>
      </a:lvl8pPr>
      <a:lvl9pPr marL="3657399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416" y="274320"/>
            <a:ext cx="823348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416" y="1577340"/>
            <a:ext cx="823348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10429" y="6377939"/>
            <a:ext cx="292746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96773" rtl="0"/>
            <a:endParaRPr sz="14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416" y="6377939"/>
            <a:ext cx="21041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96773" rtl="0"/>
            <a:fld id="{1D8BD707-D9CF-40AE-B4C6-C98DA3205C09}" type="datetimeFigureOut">
              <a:rPr lang="en-US" sz="1400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96773" rtl="0"/>
              <a:t>9/19/2023</a:t>
            </a:fld>
            <a:endParaRPr lang="en-US" sz="14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6791" y="6377939"/>
            <a:ext cx="21041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96773" rtl="0"/>
            <a:fld id="{B6F15528-21DE-4FAA-801E-634DDDAF4B2B}" type="slidenum">
              <a:rPr sz="1400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96773" rtl="0"/>
              <a:t>‹#›</a:t>
            </a:fld>
            <a:endParaRPr sz="14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9819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8386">
        <a:defRPr>
          <a:latin typeface="+mn-lt"/>
          <a:ea typeface="+mn-ea"/>
          <a:cs typeface="+mn-cs"/>
        </a:defRPr>
      </a:lvl2pPr>
      <a:lvl3pPr marL="696773">
        <a:defRPr>
          <a:latin typeface="+mn-lt"/>
          <a:ea typeface="+mn-ea"/>
          <a:cs typeface="+mn-cs"/>
        </a:defRPr>
      </a:lvl3pPr>
      <a:lvl4pPr marL="1045159">
        <a:defRPr>
          <a:latin typeface="+mn-lt"/>
          <a:ea typeface="+mn-ea"/>
          <a:cs typeface="+mn-cs"/>
        </a:defRPr>
      </a:lvl4pPr>
      <a:lvl5pPr marL="1393546">
        <a:defRPr>
          <a:latin typeface="+mn-lt"/>
          <a:ea typeface="+mn-ea"/>
          <a:cs typeface="+mn-cs"/>
        </a:defRPr>
      </a:lvl5pPr>
      <a:lvl6pPr marL="1741932">
        <a:defRPr>
          <a:latin typeface="+mn-lt"/>
          <a:ea typeface="+mn-ea"/>
          <a:cs typeface="+mn-cs"/>
        </a:defRPr>
      </a:lvl6pPr>
      <a:lvl7pPr marL="2090318">
        <a:defRPr>
          <a:latin typeface="+mn-lt"/>
          <a:ea typeface="+mn-ea"/>
          <a:cs typeface="+mn-cs"/>
        </a:defRPr>
      </a:lvl7pPr>
      <a:lvl8pPr marL="2438705">
        <a:defRPr>
          <a:latin typeface="+mn-lt"/>
          <a:ea typeface="+mn-ea"/>
          <a:cs typeface="+mn-cs"/>
        </a:defRPr>
      </a:lvl8pPr>
      <a:lvl9pPr marL="27870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8386">
        <a:defRPr>
          <a:latin typeface="+mn-lt"/>
          <a:ea typeface="+mn-ea"/>
          <a:cs typeface="+mn-cs"/>
        </a:defRPr>
      </a:lvl2pPr>
      <a:lvl3pPr marL="696773">
        <a:defRPr>
          <a:latin typeface="+mn-lt"/>
          <a:ea typeface="+mn-ea"/>
          <a:cs typeface="+mn-cs"/>
        </a:defRPr>
      </a:lvl3pPr>
      <a:lvl4pPr marL="1045159">
        <a:defRPr>
          <a:latin typeface="+mn-lt"/>
          <a:ea typeface="+mn-ea"/>
          <a:cs typeface="+mn-cs"/>
        </a:defRPr>
      </a:lvl4pPr>
      <a:lvl5pPr marL="1393546">
        <a:defRPr>
          <a:latin typeface="+mn-lt"/>
          <a:ea typeface="+mn-ea"/>
          <a:cs typeface="+mn-cs"/>
        </a:defRPr>
      </a:lvl5pPr>
      <a:lvl6pPr marL="1741932">
        <a:defRPr>
          <a:latin typeface="+mn-lt"/>
          <a:ea typeface="+mn-ea"/>
          <a:cs typeface="+mn-cs"/>
        </a:defRPr>
      </a:lvl6pPr>
      <a:lvl7pPr marL="2090318">
        <a:defRPr>
          <a:latin typeface="+mn-lt"/>
          <a:ea typeface="+mn-ea"/>
          <a:cs typeface="+mn-cs"/>
        </a:defRPr>
      </a:lvl7pPr>
      <a:lvl8pPr marL="2438705">
        <a:defRPr>
          <a:latin typeface="+mn-lt"/>
          <a:ea typeface="+mn-ea"/>
          <a:cs typeface="+mn-cs"/>
        </a:defRPr>
      </a:lvl8pPr>
      <a:lvl9pPr marL="27870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1893" y="1339598"/>
            <a:ext cx="305435" cy="287020"/>
            <a:chOff x="921892" y="1339596"/>
            <a:chExt cx="305435" cy="2870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2781" y="1415034"/>
              <a:ext cx="210312" cy="21031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1892" y="1339596"/>
              <a:ext cx="304927" cy="28663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52600" y="2819401"/>
            <a:ext cx="6706234" cy="1299008"/>
          </a:xfrm>
          <a:prstGeom prst="rect">
            <a:avLst/>
          </a:prstGeom>
        </p:spPr>
        <p:txBody>
          <a:bodyPr vert="horz" wrap="square" lIns="0" tIns="19048" rIns="0" bIns="0" rtlCol="0">
            <a:spAutoFit/>
          </a:bodyPr>
          <a:lstStyle/>
          <a:p>
            <a:pPr marL="12065" marR="5079" indent="1905" algn="ctr">
              <a:lnSpc>
                <a:spcPct val="99000"/>
              </a:lnSpc>
              <a:spcBef>
                <a:spcPts val="150"/>
              </a:spcBef>
            </a:pPr>
            <a:r>
              <a:rPr sz="2800" spc="-10" dirty="0">
                <a:solidFill>
                  <a:srgbClr val="562213"/>
                </a:solidFill>
                <a:latin typeface="Times New Roman"/>
                <a:cs typeface="Times New Roman"/>
              </a:rPr>
              <a:t>Образовательная</a:t>
            </a:r>
            <a:r>
              <a:rPr sz="2800" spc="-13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800" spc="-10" dirty="0" err="1">
                <a:solidFill>
                  <a:srgbClr val="562213"/>
                </a:solidFill>
                <a:latin typeface="Times New Roman"/>
                <a:cs typeface="Times New Roman"/>
              </a:rPr>
              <a:t>программа</a:t>
            </a:r>
            <a:r>
              <a:rPr sz="2800" spc="-1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lang="ru-RU" sz="2800" spc="-10" dirty="0">
                <a:solidFill>
                  <a:srgbClr val="562213"/>
                </a:solidFill>
                <a:latin typeface="Times New Roman"/>
                <a:cs typeface="Times New Roman"/>
              </a:rPr>
              <a:t> структурного подразделения №3 п Березняки, </a:t>
            </a:r>
            <a:r>
              <a:rPr sz="2800" dirty="0" err="1">
                <a:solidFill>
                  <a:srgbClr val="562213"/>
                </a:solidFill>
                <a:latin typeface="Times New Roman"/>
                <a:cs typeface="Times New Roman"/>
              </a:rPr>
              <a:t>разработанная</a:t>
            </a:r>
            <a:r>
              <a:rPr sz="2800" spc="-8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562213"/>
                </a:solidFill>
                <a:latin typeface="Times New Roman"/>
                <a:cs typeface="Times New Roman"/>
              </a:rPr>
              <a:t>на </a:t>
            </a:r>
            <a:r>
              <a:rPr sz="2800" dirty="0" err="1">
                <a:solidFill>
                  <a:srgbClr val="562213"/>
                </a:solidFill>
                <a:latin typeface="Times New Roman"/>
                <a:cs typeface="Times New Roman"/>
              </a:rPr>
              <a:t>основе</a:t>
            </a:r>
            <a:r>
              <a:rPr sz="2800" spc="3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562213"/>
                </a:solidFill>
                <a:latin typeface="Times New Roman"/>
                <a:cs typeface="Times New Roman"/>
              </a:rPr>
              <a:t>ФОП</a:t>
            </a:r>
            <a:r>
              <a:rPr lang="ru-RU" sz="2800" spc="-25" dirty="0">
                <a:solidFill>
                  <a:srgbClr val="562213"/>
                </a:solidFill>
                <a:latin typeface="Times New Roman"/>
                <a:cs typeface="Times New Roman"/>
              </a:rPr>
              <a:t> ДО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38400" y="231762"/>
            <a:ext cx="4562094" cy="2366544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latin typeface="Courier New"/>
                <a:ea typeface="Courier New"/>
                <a:cs typeface="Times New Roman"/>
              </a:rPr>
              <a:t> 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marL="2247777" indent="-2247777" algn="ctr">
              <a:lnSpc>
                <a:spcPct val="115000"/>
              </a:lnSpc>
            </a:pP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УПРАВЛЕНИЕ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marL="2247777" indent="-2247777" algn="ctr">
              <a:lnSpc>
                <a:spcPct val="115000"/>
              </a:lnSpc>
            </a:pP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ОБРАЗОВАНИЯ АДМИНИСТРАЦИИ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marL="2247777" indent="-2247777" algn="ctr">
              <a:lnSpc>
                <a:spcPct val="115000"/>
              </a:lnSpc>
            </a:pP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СЕРГИЕВО - ПОСАДСКОГО ГОРОДСКОГО ОКРУГА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marL="2247777" indent="-2247777" algn="ctr">
              <a:lnSpc>
                <a:spcPct val="115000"/>
              </a:lnSpc>
            </a:pP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МОСКОВСКОЙ ОБЛАСТИ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marL="2247777" indent="-2247777" algn="ctr">
              <a:lnSpc>
                <a:spcPct val="115000"/>
              </a:lnSpc>
            </a:pPr>
            <a:r>
              <a:rPr lang="ru-RU" sz="11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Муниципальное бюджетное общеобразовательное учреждение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marL="2247777" indent="-2247777" algn="ctr">
              <a:lnSpc>
                <a:spcPct val="115000"/>
              </a:lnSpc>
            </a:pPr>
            <a:r>
              <a:rPr lang="ru-RU" sz="11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«Средняя общеобразовательная школа №15»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marL="2247777" indent="-2247777" algn="l">
              <a:lnSpc>
                <a:spcPct val="115000"/>
              </a:lnSpc>
            </a:pP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141364, Московская область, Сергиево-Посадский </a:t>
            </a:r>
            <a:r>
              <a:rPr lang="ru-RU" sz="11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г.о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1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п.Скоропусковский</a:t>
            </a: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д. 31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marL="2247777" indent="-2247777" algn="ctr">
              <a:lnSpc>
                <a:spcPct val="115000"/>
              </a:lnSpc>
            </a:pPr>
            <a:r>
              <a:rPr lang="ru-RU" sz="1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тел. 8 (496) 549 – 45 – 02; факс 8 (496) 549 – 54 – 20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marL="2247777" indent="-2247777" algn="ctr">
              <a:lnSpc>
                <a:spcPct val="115000"/>
              </a:lnSpc>
            </a:pPr>
            <a:r>
              <a:rPr lang="ru-RU" sz="1100" dirty="0">
                <a:solidFill>
                  <a:srgbClr val="000000"/>
                </a:solidFill>
                <a:latin typeface="Times New Roman"/>
                <a:ea typeface="Courier New"/>
                <a:cs typeface="Times New Roman"/>
              </a:rPr>
              <a:t>141537 Московская область , Сергиево- Посадский г .о. п Березняки д 115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marL="2247777" indent="-2247777" algn="ctr">
              <a:lnSpc>
                <a:spcPct val="115000"/>
              </a:lnSpc>
            </a:pPr>
            <a:r>
              <a:rPr lang="ru-RU" sz="1100" dirty="0">
                <a:solidFill>
                  <a:srgbClr val="000000"/>
                </a:solidFill>
                <a:latin typeface="Times New Roman"/>
                <a:ea typeface="Courier New"/>
                <a:cs typeface="Times New Roman"/>
              </a:rPr>
              <a:t>Тел 8-496-54-66-3-81</a:t>
            </a:r>
            <a:endParaRPr lang="ru-RU" sz="11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252" y="469393"/>
            <a:ext cx="6153150" cy="90906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320167"/>
            <a:ext cx="6156325" cy="752115"/>
          </a:xfrm>
          <a:prstGeom prst="rect">
            <a:avLst/>
          </a:prstGeom>
        </p:spPr>
        <p:txBody>
          <a:bodyPr vert="horz" wrap="square" lIns="0" tIns="257161" rIns="0" bIns="0" rtlCol="0">
            <a:spAutoFit/>
          </a:bodyPr>
          <a:lstStyle/>
          <a:p>
            <a:pPr marL="12699">
              <a:spcBef>
                <a:spcPts val="105"/>
              </a:spcBef>
            </a:pPr>
            <a:r>
              <a:rPr dirty="0"/>
              <a:t>Рабочая</a:t>
            </a:r>
            <a:r>
              <a:rPr spc="-65" dirty="0"/>
              <a:t> </a:t>
            </a:r>
            <a:r>
              <a:rPr dirty="0"/>
              <a:t>программа</a:t>
            </a:r>
            <a:r>
              <a:rPr spc="-30" dirty="0"/>
              <a:t> </a:t>
            </a:r>
            <a:r>
              <a:rPr spc="-10" dirty="0"/>
              <a:t>воспитания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96899" y="1470102"/>
            <a:ext cx="6989445" cy="2675090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295894" indent="-283829">
              <a:spcBef>
                <a:spcPts val="100"/>
              </a:spcBef>
              <a:buClr>
                <a:srgbClr val="3891A7"/>
              </a:buClr>
              <a:buSzPct val="79166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2400" dirty="0">
                <a:solidFill>
                  <a:srgbClr val="4F271C"/>
                </a:solidFill>
                <a:latin typeface="Times New Roman"/>
                <a:cs typeface="Times New Roman"/>
              </a:rPr>
              <a:t>Раскрывает</a:t>
            </a:r>
            <a:r>
              <a:rPr sz="2400" spc="-8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F271C"/>
                </a:solidFill>
                <a:latin typeface="Times New Roman"/>
                <a:cs typeface="Times New Roman"/>
              </a:rPr>
              <a:t>задачи</a:t>
            </a:r>
            <a:r>
              <a:rPr sz="2400" spc="-8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2400" spc="-7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F271C"/>
                </a:solidFill>
                <a:latin typeface="Times New Roman"/>
                <a:cs typeface="Times New Roman"/>
              </a:rPr>
              <a:t>направления</a:t>
            </a:r>
            <a:r>
              <a:rPr sz="2400" spc="-7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F271C"/>
                </a:solidFill>
                <a:latin typeface="Times New Roman"/>
                <a:cs typeface="Times New Roman"/>
              </a:rPr>
              <a:t>воспитательной</a:t>
            </a:r>
            <a:endParaRPr sz="2400">
              <a:latin typeface="Times New Roman"/>
              <a:cs typeface="Times New Roman"/>
            </a:endParaRPr>
          </a:p>
          <a:p>
            <a:pPr marL="295894">
              <a:spcBef>
                <a:spcPts val="5"/>
              </a:spcBef>
            </a:pPr>
            <a:r>
              <a:rPr sz="2400" spc="-10" dirty="0">
                <a:solidFill>
                  <a:srgbClr val="4F271C"/>
                </a:solidFill>
                <a:latin typeface="Times New Roman"/>
                <a:cs typeface="Times New Roman"/>
              </a:rPr>
              <a:t>работы;</a:t>
            </a:r>
            <a:endParaRPr sz="2400">
              <a:latin typeface="Times New Roman"/>
              <a:cs typeface="Times New Roman"/>
            </a:endParaRPr>
          </a:p>
          <a:p>
            <a:pPr marL="295894" marR="5079" indent="-283829">
              <a:spcBef>
                <a:spcPts val="600"/>
              </a:spcBef>
              <a:buClr>
                <a:srgbClr val="3891A7"/>
              </a:buClr>
              <a:buSzPct val="79166"/>
              <a:buFont typeface="Segoe UI Symbol"/>
              <a:buChar char="⚫"/>
              <a:tabLst>
                <a:tab pos="372090" algn="l"/>
                <a:tab pos="372725" algn="l"/>
              </a:tabLst>
            </a:pPr>
            <a:r>
              <a:rPr dirty="0"/>
              <a:t>	</a:t>
            </a:r>
            <a:r>
              <a:rPr sz="2400" dirty="0">
                <a:solidFill>
                  <a:srgbClr val="4F271C"/>
                </a:solidFill>
                <a:latin typeface="Times New Roman"/>
                <a:cs typeface="Times New Roman"/>
              </a:rPr>
              <a:t>Предусматривает</a:t>
            </a:r>
            <a:r>
              <a:rPr sz="2400" spc="-7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F271C"/>
                </a:solidFill>
                <a:latin typeface="Times New Roman"/>
                <a:cs typeface="Times New Roman"/>
              </a:rPr>
              <a:t>приобщение</a:t>
            </a:r>
            <a:r>
              <a:rPr sz="24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F271C"/>
                </a:solidFill>
                <a:latin typeface="Times New Roman"/>
                <a:cs typeface="Times New Roman"/>
              </a:rPr>
              <a:t>детей</a:t>
            </a:r>
            <a:r>
              <a:rPr sz="24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F271C"/>
                </a:solidFill>
                <a:latin typeface="Times New Roman"/>
                <a:cs typeface="Times New Roman"/>
              </a:rPr>
              <a:t>к</a:t>
            </a:r>
            <a:r>
              <a:rPr sz="24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F271C"/>
                </a:solidFill>
                <a:latin typeface="Times New Roman"/>
                <a:cs typeface="Times New Roman"/>
              </a:rPr>
              <a:t>российским </a:t>
            </a:r>
            <a:r>
              <a:rPr sz="2400" dirty="0">
                <a:solidFill>
                  <a:srgbClr val="4F271C"/>
                </a:solidFill>
                <a:latin typeface="Times New Roman"/>
                <a:cs typeface="Times New Roman"/>
              </a:rPr>
              <a:t>традиционным</a:t>
            </a:r>
            <a:r>
              <a:rPr sz="2400" spc="-1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F271C"/>
                </a:solidFill>
                <a:latin typeface="Times New Roman"/>
                <a:cs typeface="Times New Roman"/>
              </a:rPr>
              <a:t>духовным</a:t>
            </a:r>
            <a:r>
              <a:rPr sz="24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F271C"/>
                </a:solidFill>
                <a:latin typeface="Times New Roman"/>
                <a:cs typeface="Times New Roman"/>
              </a:rPr>
              <a:t>ценностям,</a:t>
            </a:r>
            <a:r>
              <a:rPr sz="24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F271C"/>
                </a:solidFill>
                <a:latin typeface="Times New Roman"/>
                <a:cs typeface="Times New Roman"/>
              </a:rPr>
              <a:t>включая </a:t>
            </a:r>
            <a:r>
              <a:rPr sz="2400" spc="-20" dirty="0">
                <a:solidFill>
                  <a:srgbClr val="4F271C"/>
                </a:solidFill>
                <a:latin typeface="Times New Roman"/>
                <a:cs typeface="Times New Roman"/>
              </a:rPr>
              <a:t>культурные</a:t>
            </a:r>
            <a:r>
              <a:rPr sz="24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F271C"/>
                </a:solidFill>
                <a:latin typeface="Times New Roman"/>
                <a:cs typeface="Times New Roman"/>
              </a:rPr>
              <a:t>ценности</a:t>
            </a:r>
            <a:r>
              <a:rPr sz="24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F271C"/>
                </a:solidFill>
                <a:latin typeface="Times New Roman"/>
                <a:cs typeface="Times New Roman"/>
              </a:rPr>
              <a:t>своей</a:t>
            </a:r>
            <a:r>
              <a:rPr sz="24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F271C"/>
                </a:solidFill>
                <a:latin typeface="Times New Roman"/>
                <a:cs typeface="Times New Roman"/>
              </a:rPr>
              <a:t>этнической</a:t>
            </a:r>
            <a:r>
              <a:rPr sz="24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F271C"/>
                </a:solidFill>
                <a:latin typeface="Times New Roman"/>
                <a:cs typeface="Times New Roman"/>
              </a:rPr>
              <a:t>группы, </a:t>
            </a:r>
            <a:r>
              <a:rPr sz="2400" dirty="0">
                <a:solidFill>
                  <a:srgbClr val="4F271C"/>
                </a:solidFill>
                <a:latin typeface="Times New Roman"/>
                <a:cs typeface="Times New Roman"/>
              </a:rPr>
              <a:t>правилам</a:t>
            </a:r>
            <a:r>
              <a:rPr sz="24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24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F271C"/>
                </a:solidFill>
                <a:latin typeface="Times New Roman"/>
                <a:cs typeface="Times New Roman"/>
              </a:rPr>
              <a:t>нормам</a:t>
            </a:r>
            <a:r>
              <a:rPr sz="24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F271C"/>
                </a:solidFill>
                <a:latin typeface="Times New Roman"/>
                <a:cs typeface="Times New Roman"/>
              </a:rPr>
              <a:t>поведения</a:t>
            </a:r>
            <a:r>
              <a:rPr sz="2400" spc="-1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F271C"/>
                </a:solidFill>
                <a:latin typeface="Times New Roman"/>
                <a:cs typeface="Times New Roman"/>
              </a:rPr>
              <a:t>в</a:t>
            </a:r>
            <a:r>
              <a:rPr sz="24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F271C"/>
                </a:solidFill>
                <a:latin typeface="Times New Roman"/>
                <a:cs typeface="Times New Roman"/>
              </a:rPr>
              <a:t>российском</a:t>
            </a:r>
            <a:endParaRPr sz="2400">
              <a:latin typeface="Times New Roman"/>
              <a:cs typeface="Times New Roman"/>
            </a:endParaRPr>
          </a:p>
          <a:p>
            <a:pPr marL="295894"/>
            <a:r>
              <a:rPr sz="2400" spc="-10" dirty="0">
                <a:solidFill>
                  <a:srgbClr val="4F271C"/>
                </a:solidFill>
                <a:latin typeface="Times New Roman"/>
                <a:cs typeface="Times New Roman"/>
              </a:rPr>
              <a:t>обществе.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54252" y="225554"/>
            <a:ext cx="6757034" cy="1397000"/>
            <a:chOff x="1254252" y="225552"/>
            <a:chExt cx="6757034" cy="139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4252" y="225552"/>
              <a:ext cx="6756654" cy="90906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4252" y="713232"/>
              <a:ext cx="2673858" cy="90906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14602" y="320166"/>
            <a:ext cx="6156325" cy="997708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 marR="5079">
              <a:spcBef>
                <a:spcPts val="100"/>
              </a:spcBef>
            </a:pPr>
            <a:r>
              <a:rPr dirty="0"/>
              <a:t>Цель</a:t>
            </a:r>
            <a:r>
              <a:rPr spc="-65" dirty="0"/>
              <a:t> </a:t>
            </a:r>
            <a:r>
              <a:rPr dirty="0"/>
              <a:t>и</a:t>
            </a:r>
            <a:r>
              <a:rPr spc="-50" dirty="0"/>
              <a:t> </a:t>
            </a:r>
            <a:r>
              <a:rPr dirty="0"/>
              <a:t>задачи</a:t>
            </a:r>
            <a:r>
              <a:rPr spc="-85" dirty="0"/>
              <a:t> </a:t>
            </a:r>
            <a:r>
              <a:rPr dirty="0"/>
              <a:t>рабочей</a:t>
            </a:r>
            <a:r>
              <a:rPr spc="-75" dirty="0"/>
              <a:t> </a:t>
            </a:r>
            <a:r>
              <a:rPr spc="-10" dirty="0"/>
              <a:t>программы воспитания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04291" y="1394588"/>
            <a:ext cx="7655559" cy="4486224"/>
          </a:xfrm>
          <a:prstGeom prst="rect">
            <a:avLst/>
          </a:prstGeom>
        </p:spPr>
        <p:txBody>
          <a:bodyPr vert="horz" wrap="square" lIns="0" tIns="60321" rIns="0" bIns="0" rtlCol="0">
            <a:spAutoFit/>
          </a:bodyPr>
          <a:lstStyle/>
          <a:p>
            <a:pPr marL="295894" marR="6984" indent="548610" algn="just">
              <a:lnSpc>
                <a:spcPct val="80200"/>
              </a:lnSpc>
              <a:spcBef>
                <a:spcPts val="475"/>
              </a:spcBef>
            </a:pPr>
            <a:r>
              <a:rPr sz="1600" b="1" dirty="0">
                <a:solidFill>
                  <a:srgbClr val="4F271C"/>
                </a:solidFill>
                <a:latin typeface="Times New Roman"/>
                <a:cs typeface="Times New Roman"/>
              </a:rPr>
              <a:t>Общая</a:t>
            </a:r>
            <a:r>
              <a:rPr sz="1600" b="1" spc="11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4F271C"/>
                </a:solidFill>
                <a:latin typeface="Times New Roman"/>
                <a:cs typeface="Times New Roman"/>
              </a:rPr>
              <a:t>цель</a:t>
            </a:r>
            <a:r>
              <a:rPr sz="1600" b="1" spc="114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4F271C"/>
                </a:solidFill>
                <a:latin typeface="Times New Roman"/>
                <a:cs typeface="Times New Roman"/>
              </a:rPr>
              <a:t>воспитания</a:t>
            </a:r>
            <a:r>
              <a:rPr sz="1600" b="1" spc="114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4F271C"/>
                </a:solidFill>
                <a:latin typeface="Times New Roman"/>
                <a:cs typeface="Times New Roman"/>
              </a:rPr>
              <a:t>в</a:t>
            </a:r>
            <a:r>
              <a:rPr sz="1600" b="1" spc="10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4F271C"/>
                </a:solidFill>
                <a:latin typeface="Times New Roman"/>
                <a:cs typeface="Times New Roman"/>
              </a:rPr>
              <a:t>ДОО</a:t>
            </a:r>
            <a:r>
              <a:rPr sz="1600" b="1" spc="10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‒</a:t>
            </a:r>
            <a:r>
              <a:rPr sz="1600" spc="114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личностное</a:t>
            </a:r>
            <a:r>
              <a:rPr sz="1600" spc="10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развитие</a:t>
            </a:r>
            <a:r>
              <a:rPr sz="1600" spc="1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каждого</a:t>
            </a:r>
            <a:r>
              <a:rPr sz="1600" spc="10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ребенка</a:t>
            </a:r>
            <a:r>
              <a:rPr sz="1600" spc="11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spc="-50" dirty="0">
                <a:solidFill>
                  <a:srgbClr val="4F271C"/>
                </a:solidFill>
                <a:latin typeface="Times New Roman"/>
                <a:cs typeface="Times New Roman"/>
              </a:rPr>
              <a:t>с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учетом</a:t>
            </a:r>
            <a:r>
              <a:rPr sz="1600" spc="2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его</a:t>
            </a:r>
            <a:r>
              <a:rPr sz="1600" spc="25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индивидуальности</a:t>
            </a:r>
            <a:r>
              <a:rPr sz="1600" spc="26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600" spc="254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создание</a:t>
            </a:r>
            <a:r>
              <a:rPr sz="1600" spc="25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условий</a:t>
            </a:r>
            <a:r>
              <a:rPr sz="1600" spc="2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для</a:t>
            </a:r>
            <a:r>
              <a:rPr sz="1600" spc="254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позитивной</a:t>
            </a:r>
            <a:r>
              <a:rPr sz="1600" spc="25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социализации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детей</a:t>
            </a:r>
            <a:r>
              <a:rPr sz="1600" spc="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на</a:t>
            </a:r>
            <a:r>
              <a:rPr sz="1600" spc="-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основе</a:t>
            </a:r>
            <a:r>
              <a:rPr sz="1600" spc="1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традиционных</a:t>
            </a:r>
            <a:r>
              <a:rPr sz="1600" spc="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ценностей</a:t>
            </a:r>
            <a:r>
              <a:rPr sz="1600" spc="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российского</a:t>
            </a:r>
            <a:r>
              <a:rPr sz="1600" spc="1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общества,</a:t>
            </a:r>
            <a:r>
              <a:rPr sz="1600" spc="-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что</a:t>
            </a:r>
            <a:r>
              <a:rPr sz="1600" spc="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предполагает: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1.Формирование</a:t>
            </a:r>
            <a:r>
              <a:rPr sz="1600" spc="27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первоначальных</a:t>
            </a:r>
            <a:r>
              <a:rPr sz="1600" spc="27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представлений</a:t>
            </a:r>
            <a:r>
              <a:rPr sz="1600" spc="27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о</a:t>
            </a:r>
            <a:r>
              <a:rPr sz="1600" spc="26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традиционных</a:t>
            </a:r>
            <a:r>
              <a:rPr sz="1600" spc="28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ценностях российского</a:t>
            </a:r>
            <a:r>
              <a:rPr sz="16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народа,</a:t>
            </a:r>
            <a:r>
              <a:rPr sz="1600" spc="-7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социально</a:t>
            </a:r>
            <a:r>
              <a:rPr sz="16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приемлемых</a:t>
            </a:r>
            <a:r>
              <a:rPr sz="16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нормах</a:t>
            </a:r>
            <a:r>
              <a:rPr sz="1600" spc="-6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600" spc="-7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правилах</a:t>
            </a:r>
            <a:r>
              <a:rPr sz="1600" spc="-5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поведения;</a:t>
            </a:r>
            <a:endParaRPr sz="1600">
              <a:latin typeface="Times New Roman"/>
              <a:cs typeface="Times New Roman"/>
            </a:endParaRPr>
          </a:p>
          <a:p>
            <a:pPr marL="419077" indent="-153662" algn="just">
              <a:lnSpc>
                <a:spcPts val="1730"/>
              </a:lnSpc>
              <a:spcBef>
                <a:spcPts val="215"/>
              </a:spcBef>
              <a:buSzPct val="93750"/>
              <a:buAutoNum type="arabicPeriod" startAt="2"/>
              <a:tabLst>
                <a:tab pos="419077" algn="l"/>
              </a:tabLst>
            </a:pP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Формирование</a:t>
            </a:r>
            <a:r>
              <a:rPr sz="1600" spc="47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ценностного</a:t>
            </a:r>
            <a:r>
              <a:rPr sz="1600" spc="46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отношения</a:t>
            </a:r>
            <a:r>
              <a:rPr sz="1600" spc="4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к</a:t>
            </a:r>
            <a:r>
              <a:rPr sz="1600" spc="45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окружающему</a:t>
            </a:r>
            <a:r>
              <a:rPr sz="1600" spc="4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миру</a:t>
            </a:r>
            <a:r>
              <a:rPr sz="1600" spc="45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(природному</a:t>
            </a:r>
            <a:r>
              <a:rPr sz="1600" spc="459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spc="-5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endParaRPr sz="1600">
              <a:latin typeface="Times New Roman"/>
              <a:cs typeface="Times New Roman"/>
            </a:endParaRPr>
          </a:p>
          <a:p>
            <a:pPr marL="12699" algn="just">
              <a:lnSpc>
                <a:spcPts val="1730"/>
              </a:lnSpc>
            </a:pPr>
            <a:r>
              <a:rPr sz="1600" spc="-20" dirty="0">
                <a:solidFill>
                  <a:srgbClr val="4F271C"/>
                </a:solidFill>
                <a:latin typeface="Times New Roman"/>
                <a:cs typeface="Times New Roman"/>
              </a:rPr>
              <a:t>социокультурному),</a:t>
            </a:r>
            <a:r>
              <a:rPr sz="16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другим</a:t>
            </a:r>
            <a:r>
              <a:rPr sz="16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людям,</a:t>
            </a:r>
            <a:r>
              <a:rPr sz="16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самому</a:t>
            </a:r>
            <a:r>
              <a:rPr sz="16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себе;</a:t>
            </a:r>
            <a:endParaRPr sz="1600">
              <a:latin typeface="Times New Roman"/>
              <a:cs typeface="Times New Roman"/>
            </a:endParaRPr>
          </a:p>
          <a:p>
            <a:pPr marL="12699" marR="6984" indent="406378" algn="just">
              <a:lnSpc>
                <a:spcPts val="1540"/>
              </a:lnSpc>
              <a:spcBef>
                <a:spcPts val="590"/>
              </a:spcBef>
              <a:buSzPct val="93750"/>
              <a:buAutoNum type="arabicPeriod" startAt="3"/>
              <a:tabLst>
                <a:tab pos="419077" algn="l"/>
              </a:tabLst>
            </a:pP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Становление</a:t>
            </a:r>
            <a:r>
              <a:rPr sz="1600" spc="10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первичного</a:t>
            </a:r>
            <a:r>
              <a:rPr sz="1600" spc="9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опыта</a:t>
            </a:r>
            <a:r>
              <a:rPr sz="1600" spc="9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деятельности</a:t>
            </a:r>
            <a:r>
              <a:rPr sz="1600" spc="9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600" spc="9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поведения</a:t>
            </a:r>
            <a:r>
              <a:rPr sz="1600" spc="10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в</a:t>
            </a:r>
            <a:r>
              <a:rPr sz="1600" spc="9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соответствии</a:t>
            </a:r>
            <a:r>
              <a:rPr sz="1600" spc="9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spc="-50" dirty="0">
                <a:solidFill>
                  <a:srgbClr val="4F271C"/>
                </a:solidFill>
                <a:latin typeface="Times New Roman"/>
                <a:cs typeface="Times New Roman"/>
              </a:rPr>
              <a:t>с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традиционными</a:t>
            </a:r>
            <a:r>
              <a:rPr sz="16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ценностями,</a:t>
            </a:r>
            <a:r>
              <a:rPr sz="1600" spc="-1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принятыми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в</a:t>
            </a:r>
            <a:r>
              <a:rPr sz="1600" spc="-7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обществе</a:t>
            </a:r>
            <a:r>
              <a:rPr sz="16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нормами</a:t>
            </a:r>
            <a:r>
              <a:rPr sz="1600" spc="-5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600" spc="-5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правилами.</a:t>
            </a:r>
            <a:endParaRPr sz="1600">
              <a:latin typeface="Times New Roman"/>
              <a:cs typeface="Times New Roman"/>
            </a:endParaRPr>
          </a:p>
          <a:p>
            <a:pPr marL="12699" algn="just">
              <a:spcBef>
                <a:spcPts val="220"/>
              </a:spcBef>
            </a:pPr>
            <a:r>
              <a:rPr sz="1600" b="1" dirty="0">
                <a:solidFill>
                  <a:srgbClr val="4F271C"/>
                </a:solidFill>
                <a:latin typeface="Times New Roman"/>
                <a:cs typeface="Times New Roman"/>
              </a:rPr>
              <a:t>Общие</a:t>
            </a:r>
            <a:r>
              <a:rPr sz="1600" b="1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4F271C"/>
                </a:solidFill>
                <a:latin typeface="Times New Roman"/>
                <a:cs typeface="Times New Roman"/>
              </a:rPr>
              <a:t>задачи</a:t>
            </a:r>
            <a:r>
              <a:rPr sz="1600" b="1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4F271C"/>
                </a:solidFill>
                <a:latin typeface="Times New Roman"/>
                <a:cs typeface="Times New Roman"/>
              </a:rPr>
              <a:t>воспитания</a:t>
            </a:r>
            <a:r>
              <a:rPr sz="1600" b="1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4F271C"/>
                </a:solidFill>
                <a:latin typeface="Times New Roman"/>
                <a:cs typeface="Times New Roman"/>
              </a:rPr>
              <a:t>в</a:t>
            </a:r>
            <a:r>
              <a:rPr sz="1600" b="1" spc="-6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b="1" spc="-20" dirty="0">
                <a:solidFill>
                  <a:srgbClr val="4F271C"/>
                </a:solidFill>
                <a:latin typeface="Times New Roman"/>
                <a:cs typeface="Times New Roman"/>
              </a:rPr>
              <a:t>ДОО:</a:t>
            </a:r>
            <a:endParaRPr sz="1600">
              <a:latin typeface="Times New Roman"/>
              <a:cs typeface="Times New Roman"/>
            </a:endParaRPr>
          </a:p>
          <a:p>
            <a:pPr marL="271766" marR="9525" indent="-259701" algn="just">
              <a:lnSpc>
                <a:spcPts val="1540"/>
              </a:lnSpc>
              <a:spcBef>
                <a:spcPts val="585"/>
              </a:spcBef>
              <a:buChar char="-"/>
              <a:tabLst>
                <a:tab pos="527657" algn="l"/>
              </a:tabLst>
            </a:pP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содействовать</a:t>
            </a:r>
            <a:r>
              <a:rPr sz="1600" spc="31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развитию</a:t>
            </a:r>
            <a:r>
              <a:rPr sz="1600" spc="32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личности,</a:t>
            </a:r>
            <a:r>
              <a:rPr sz="1600" spc="32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основанному</a:t>
            </a:r>
            <a:r>
              <a:rPr sz="1600" spc="32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на</a:t>
            </a:r>
            <a:r>
              <a:rPr sz="1600" spc="33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принятых</a:t>
            </a:r>
            <a:r>
              <a:rPr sz="1600" spc="31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в</a:t>
            </a:r>
            <a:r>
              <a:rPr sz="1600" spc="31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обществе 	представлениях</a:t>
            </a:r>
            <a:r>
              <a:rPr sz="1600" spc="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о</a:t>
            </a:r>
            <a:r>
              <a:rPr sz="16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добре</a:t>
            </a:r>
            <a:r>
              <a:rPr sz="16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600" spc="-1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зле,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 должном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600" spc="-1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недопустимом;</a:t>
            </a:r>
            <a:endParaRPr sz="1600">
              <a:latin typeface="Times New Roman"/>
              <a:cs typeface="Times New Roman"/>
            </a:endParaRPr>
          </a:p>
          <a:p>
            <a:pPr marL="346692" marR="5079" indent="-334627" algn="just">
              <a:lnSpc>
                <a:spcPts val="1540"/>
              </a:lnSpc>
              <a:spcBef>
                <a:spcPts val="595"/>
              </a:spcBef>
              <a:buChar char="-"/>
              <a:tabLst>
                <a:tab pos="527657" algn="l"/>
              </a:tabLst>
            </a:pP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способствовать</a:t>
            </a:r>
            <a:r>
              <a:rPr sz="1600" spc="270" dirty="0">
                <a:solidFill>
                  <a:srgbClr val="4F271C"/>
                </a:solidFill>
                <a:latin typeface="Times New Roman"/>
                <a:cs typeface="Times New Roman"/>
              </a:rPr>
              <a:t> 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становлению</a:t>
            </a:r>
            <a:r>
              <a:rPr sz="1600" spc="275" dirty="0">
                <a:solidFill>
                  <a:srgbClr val="4F271C"/>
                </a:solidFill>
                <a:latin typeface="Times New Roman"/>
                <a:cs typeface="Times New Roman"/>
              </a:rPr>
              <a:t> 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нравственности,</a:t>
            </a:r>
            <a:r>
              <a:rPr sz="1600" spc="275" dirty="0">
                <a:solidFill>
                  <a:srgbClr val="4F271C"/>
                </a:solidFill>
                <a:latin typeface="Times New Roman"/>
                <a:cs typeface="Times New Roman"/>
              </a:rPr>
              <a:t> 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основанной</a:t>
            </a:r>
            <a:r>
              <a:rPr sz="1600" spc="275" dirty="0">
                <a:solidFill>
                  <a:srgbClr val="4F271C"/>
                </a:solidFill>
                <a:latin typeface="Times New Roman"/>
                <a:cs typeface="Times New Roman"/>
              </a:rPr>
              <a:t> 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на</a:t>
            </a:r>
            <a:r>
              <a:rPr sz="1600" spc="275" dirty="0">
                <a:solidFill>
                  <a:srgbClr val="4F271C"/>
                </a:solidFill>
                <a:latin typeface="Times New Roman"/>
                <a:cs typeface="Times New Roman"/>
              </a:rPr>
              <a:t>   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духовных 	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отечественных</a:t>
            </a:r>
            <a:r>
              <a:rPr sz="1600" spc="2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традициях,</a:t>
            </a:r>
            <a:r>
              <a:rPr sz="1600" spc="2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внутренней</a:t>
            </a:r>
            <a:r>
              <a:rPr sz="1600" spc="25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установке</a:t>
            </a:r>
            <a:r>
              <a:rPr sz="1600" spc="2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личности</a:t>
            </a:r>
            <a:r>
              <a:rPr sz="1600" spc="25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поступать</a:t>
            </a:r>
            <a:r>
              <a:rPr sz="1600" spc="2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согласно 	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своей</a:t>
            </a:r>
            <a:r>
              <a:rPr sz="16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совести;</a:t>
            </a:r>
            <a:endParaRPr sz="1600">
              <a:latin typeface="Times New Roman"/>
              <a:cs typeface="Times New Roman"/>
            </a:endParaRPr>
          </a:p>
          <a:p>
            <a:pPr marL="271766" marR="6350" indent="-259701" algn="just">
              <a:lnSpc>
                <a:spcPts val="1540"/>
              </a:lnSpc>
              <a:spcBef>
                <a:spcPts val="590"/>
              </a:spcBef>
              <a:buChar char="-"/>
              <a:tabLst>
                <a:tab pos="527657" algn="l"/>
              </a:tabLst>
            </a:pP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создавать</a:t>
            </a:r>
            <a:r>
              <a:rPr sz="1600" spc="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условия</a:t>
            </a:r>
            <a:r>
              <a:rPr sz="1600" spc="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для</a:t>
            </a:r>
            <a:r>
              <a:rPr sz="1600" spc="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развития</a:t>
            </a:r>
            <a:r>
              <a:rPr sz="1600" spc="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600" spc="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реализации</a:t>
            </a:r>
            <a:r>
              <a:rPr sz="1600" spc="5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личностного</a:t>
            </a:r>
            <a:r>
              <a:rPr sz="1600" spc="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потенциала</a:t>
            </a:r>
            <a:r>
              <a:rPr sz="1600" spc="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ребенка,</a:t>
            </a:r>
            <a:r>
              <a:rPr sz="1600" spc="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4F271C"/>
                </a:solidFill>
                <a:latin typeface="Times New Roman"/>
                <a:cs typeface="Times New Roman"/>
              </a:rPr>
              <a:t>его 	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готовности</a:t>
            </a:r>
            <a:r>
              <a:rPr sz="16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к</a:t>
            </a:r>
            <a:r>
              <a:rPr sz="16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4F271C"/>
                </a:solidFill>
                <a:latin typeface="Times New Roman"/>
                <a:cs typeface="Times New Roman"/>
              </a:rPr>
              <a:t>творческому</a:t>
            </a:r>
            <a:r>
              <a:rPr sz="16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самовыражению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6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саморазвитию, 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самовоспитанию;</a:t>
            </a:r>
            <a:endParaRPr sz="1600">
              <a:latin typeface="Times New Roman"/>
              <a:cs typeface="Times New Roman"/>
            </a:endParaRPr>
          </a:p>
          <a:p>
            <a:pPr marL="314942" marR="5715" indent="-302879" algn="just">
              <a:lnSpc>
                <a:spcPct val="80100"/>
              </a:lnSpc>
              <a:spcBef>
                <a:spcPts val="605"/>
              </a:spcBef>
              <a:buChar char="-"/>
              <a:tabLst>
                <a:tab pos="527657" algn="l"/>
              </a:tabLst>
            </a:pP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осуществлять</a:t>
            </a:r>
            <a:r>
              <a:rPr sz="1600" spc="49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поддержку</a:t>
            </a:r>
            <a:r>
              <a:rPr sz="1600" spc="47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позитивной</a:t>
            </a:r>
            <a:r>
              <a:rPr sz="1600" spc="484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социализации</a:t>
            </a:r>
            <a:r>
              <a:rPr sz="1600" spc="49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ребенка</a:t>
            </a:r>
            <a:r>
              <a:rPr sz="1600" spc="48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посредством 	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проектирования</a:t>
            </a:r>
            <a:r>
              <a:rPr sz="1600" spc="48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600" spc="47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принятия</a:t>
            </a:r>
            <a:r>
              <a:rPr sz="1600" spc="47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уклада,</a:t>
            </a:r>
            <a:r>
              <a:rPr sz="1600" spc="47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воспитывающей</a:t>
            </a:r>
            <a:r>
              <a:rPr sz="1600" spc="48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среды,</a:t>
            </a:r>
            <a:r>
              <a:rPr sz="1600" spc="47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создания 	</a:t>
            </a:r>
            <a:r>
              <a:rPr sz="1600" dirty="0">
                <a:solidFill>
                  <a:srgbClr val="4F271C"/>
                </a:solidFill>
                <a:latin typeface="Times New Roman"/>
                <a:cs typeface="Times New Roman"/>
              </a:rPr>
              <a:t>воспитывающих</a:t>
            </a:r>
            <a:r>
              <a:rPr sz="1600" spc="-7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4F271C"/>
                </a:solidFill>
                <a:latin typeface="Times New Roman"/>
                <a:cs typeface="Times New Roman"/>
              </a:rPr>
              <a:t>общностей.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252" y="469393"/>
            <a:ext cx="5127498" cy="90906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320167"/>
            <a:ext cx="6156325" cy="752115"/>
          </a:xfrm>
          <a:prstGeom prst="rect">
            <a:avLst/>
          </a:prstGeom>
        </p:spPr>
        <p:txBody>
          <a:bodyPr vert="horz" wrap="square" lIns="0" tIns="257161" rIns="0" bIns="0" rtlCol="0">
            <a:spAutoFit/>
          </a:bodyPr>
          <a:lstStyle/>
          <a:p>
            <a:pPr marL="12699">
              <a:spcBef>
                <a:spcPts val="105"/>
              </a:spcBef>
            </a:pPr>
            <a:r>
              <a:rPr dirty="0"/>
              <a:t>Организационный</a:t>
            </a:r>
            <a:r>
              <a:rPr spc="-135" dirty="0"/>
              <a:t> </a:t>
            </a:r>
            <a:r>
              <a:rPr spc="-10" dirty="0"/>
              <a:t>раздел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596897" y="1470102"/>
            <a:ext cx="6691630" cy="4167807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295894" indent="-283829">
              <a:spcBef>
                <a:spcPts val="100"/>
              </a:spcBef>
              <a:buClr>
                <a:srgbClr val="3891A7"/>
              </a:buClr>
              <a:buSzPct val="79166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dirty="0"/>
              <a:t>Описание</a:t>
            </a:r>
            <a:r>
              <a:rPr spc="5" dirty="0"/>
              <a:t> </a:t>
            </a:r>
            <a:r>
              <a:rPr spc="-30" dirty="0"/>
              <a:t>психолого-</a:t>
            </a:r>
            <a:r>
              <a:rPr dirty="0"/>
              <a:t>педагогических</a:t>
            </a:r>
            <a:r>
              <a:rPr spc="10" dirty="0"/>
              <a:t> </a:t>
            </a:r>
            <a:r>
              <a:rPr dirty="0"/>
              <a:t>и</a:t>
            </a:r>
            <a:r>
              <a:rPr spc="5" dirty="0"/>
              <a:t> </a:t>
            </a:r>
            <a:r>
              <a:rPr spc="-10" dirty="0"/>
              <a:t>кадровых</a:t>
            </a:r>
          </a:p>
          <a:p>
            <a:pPr marL="295894">
              <a:spcBef>
                <a:spcPts val="5"/>
              </a:spcBef>
            </a:pPr>
            <a:r>
              <a:rPr spc="-10" dirty="0"/>
              <a:t>условий;</a:t>
            </a:r>
          </a:p>
          <a:p>
            <a:pPr marL="295894" marR="1363271" indent="-283829">
              <a:spcBef>
                <a:spcPts val="600"/>
              </a:spcBef>
              <a:buClr>
                <a:srgbClr val="3891A7"/>
              </a:buClr>
              <a:buSzPct val="79166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dirty="0"/>
              <a:t>организации</a:t>
            </a:r>
            <a:r>
              <a:rPr spc="-25" dirty="0"/>
              <a:t> </a:t>
            </a:r>
            <a:r>
              <a:rPr dirty="0"/>
              <a:t>развивающей</a:t>
            </a:r>
            <a:r>
              <a:rPr spc="-10" dirty="0"/>
              <a:t> предметно- </a:t>
            </a:r>
            <a:r>
              <a:rPr dirty="0"/>
              <a:t>пространственной</a:t>
            </a:r>
            <a:r>
              <a:rPr spc="45" dirty="0"/>
              <a:t> </a:t>
            </a:r>
            <a:r>
              <a:rPr spc="-10" dirty="0"/>
              <a:t>среды;</a:t>
            </a:r>
          </a:p>
          <a:p>
            <a:pPr marL="295894" indent="-283829">
              <a:spcBef>
                <a:spcPts val="600"/>
              </a:spcBef>
              <a:buClr>
                <a:srgbClr val="3891A7"/>
              </a:buClr>
              <a:buSzPct val="79166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pc="-10" dirty="0"/>
              <a:t>материально-</a:t>
            </a:r>
            <a:r>
              <a:rPr dirty="0"/>
              <a:t>техническое</a:t>
            </a:r>
            <a:r>
              <a:rPr spc="-40" dirty="0"/>
              <a:t> </a:t>
            </a:r>
            <a:r>
              <a:rPr spc="-10" dirty="0"/>
              <a:t>обеспечение;</a:t>
            </a:r>
          </a:p>
          <a:p>
            <a:pPr marL="295894" indent="-283829">
              <a:spcBef>
                <a:spcPts val="600"/>
              </a:spcBef>
              <a:buClr>
                <a:srgbClr val="3891A7"/>
              </a:buClr>
              <a:buSzPct val="79166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dirty="0"/>
              <a:t>Перечень</a:t>
            </a:r>
            <a:r>
              <a:rPr spc="-105" dirty="0"/>
              <a:t> </a:t>
            </a:r>
            <a:r>
              <a:rPr dirty="0"/>
              <a:t>литературных,</a:t>
            </a:r>
            <a:r>
              <a:rPr spc="-90" dirty="0"/>
              <a:t> </a:t>
            </a:r>
            <a:r>
              <a:rPr spc="-10" dirty="0"/>
              <a:t>музыкальных,</a:t>
            </a:r>
          </a:p>
          <a:p>
            <a:pPr marL="295894"/>
            <a:r>
              <a:rPr spc="-20" dirty="0"/>
              <a:t>художественных,</a:t>
            </a:r>
            <a:r>
              <a:rPr spc="-30" dirty="0"/>
              <a:t> </a:t>
            </a:r>
            <a:r>
              <a:rPr dirty="0"/>
              <a:t>анимационных</a:t>
            </a:r>
            <a:r>
              <a:rPr spc="-15" dirty="0"/>
              <a:t> </a:t>
            </a:r>
            <a:r>
              <a:rPr spc="-10" dirty="0"/>
              <a:t>произведений;</a:t>
            </a:r>
          </a:p>
          <a:p>
            <a:pPr marL="295894" indent="-283829">
              <a:spcBef>
                <a:spcPts val="605"/>
              </a:spcBef>
              <a:buClr>
                <a:srgbClr val="3891A7"/>
              </a:buClr>
              <a:buSzPct val="79166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dirty="0"/>
              <a:t>Кадровые</a:t>
            </a:r>
            <a:r>
              <a:rPr spc="-40" dirty="0"/>
              <a:t> </a:t>
            </a:r>
            <a:r>
              <a:rPr spc="-10" dirty="0"/>
              <a:t>условия;</a:t>
            </a:r>
          </a:p>
          <a:p>
            <a:pPr marL="295894" indent="-283829">
              <a:spcBef>
                <a:spcPts val="600"/>
              </a:spcBef>
              <a:buClr>
                <a:srgbClr val="3891A7"/>
              </a:buClr>
              <a:buSzPct val="79166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dirty="0"/>
              <a:t>Режим</a:t>
            </a:r>
            <a:r>
              <a:rPr spc="-15" dirty="0"/>
              <a:t> </a:t>
            </a:r>
            <a:r>
              <a:rPr dirty="0"/>
              <a:t>и</a:t>
            </a:r>
            <a:r>
              <a:rPr spc="-20" dirty="0"/>
              <a:t> </a:t>
            </a:r>
            <a:r>
              <a:rPr dirty="0"/>
              <a:t>распорядок</a:t>
            </a:r>
            <a:r>
              <a:rPr spc="-30" dirty="0"/>
              <a:t> </a:t>
            </a:r>
            <a:r>
              <a:rPr dirty="0"/>
              <a:t>в</a:t>
            </a:r>
            <a:r>
              <a:rPr spc="-30" dirty="0"/>
              <a:t> </a:t>
            </a:r>
            <a:r>
              <a:rPr spc="-10" dirty="0"/>
              <a:t>дошкольных группах;</a:t>
            </a:r>
          </a:p>
          <a:p>
            <a:pPr marL="295894" indent="-283829">
              <a:spcBef>
                <a:spcPts val="600"/>
              </a:spcBef>
              <a:buClr>
                <a:srgbClr val="3891A7"/>
              </a:buClr>
              <a:buSzPct val="79166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dirty="0"/>
              <a:t>Календарный</a:t>
            </a:r>
            <a:r>
              <a:rPr spc="-50" dirty="0"/>
              <a:t> </a:t>
            </a:r>
            <a:r>
              <a:rPr dirty="0"/>
              <a:t>план</a:t>
            </a:r>
            <a:r>
              <a:rPr spc="-25" dirty="0"/>
              <a:t> </a:t>
            </a:r>
            <a:r>
              <a:rPr dirty="0"/>
              <a:t>воспитательной</a:t>
            </a:r>
            <a:r>
              <a:rPr spc="-20" dirty="0"/>
              <a:t> </a:t>
            </a:r>
            <a:r>
              <a:rPr spc="-10" dirty="0"/>
              <a:t>работы.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4995" y="2911601"/>
            <a:ext cx="5208270" cy="6739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699">
              <a:spcBef>
                <a:spcPts val="95"/>
              </a:spcBef>
            </a:pPr>
            <a:r>
              <a:rPr sz="4300" dirty="0"/>
              <a:t>Спасибо</a:t>
            </a:r>
            <a:r>
              <a:rPr sz="4300" spc="-110" dirty="0"/>
              <a:t> </a:t>
            </a:r>
            <a:r>
              <a:rPr sz="4300" dirty="0"/>
              <a:t>за</a:t>
            </a:r>
            <a:r>
              <a:rPr sz="4300" spc="-114" dirty="0"/>
              <a:t> </a:t>
            </a:r>
            <a:r>
              <a:rPr sz="4300" spc="-10" dirty="0"/>
              <a:t>внимание!</a:t>
            </a:r>
            <a:endParaRPr sz="43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5351" y="457777"/>
            <a:ext cx="7985875" cy="1824683"/>
          </a:xfrm>
          <a:prstGeom prst="rect">
            <a:avLst/>
          </a:prstGeom>
          <a:noFill/>
        </p:spPr>
        <p:txBody>
          <a:bodyPr wrap="square" lIns="69675" tIns="34838" rIns="69675" bIns="34838" rtlCol="0">
            <a:spAutoFit/>
          </a:bodyPr>
          <a:lstStyle/>
          <a:p>
            <a:pPr algn="ctr" defTabSz="696754" rtl="0"/>
            <a:r>
              <a:rPr lang="ru-RU" sz="3000" kern="1200" dirty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+mn-cs"/>
              </a:rPr>
              <a:t>Образовательная программа </a:t>
            </a:r>
          </a:p>
          <a:p>
            <a:pPr algn="ctr" defTabSz="696754" rtl="0"/>
            <a:r>
              <a:rPr lang="ru-RU" sz="3000" kern="1200" dirty="0">
                <a:solidFill>
                  <a:srgbClr val="C00000"/>
                </a:solidFill>
                <a:latin typeface="Arial Black" panose="020B0A04020102020204" pitchFamily="34" charset="0"/>
                <a:ea typeface="+mn-ea"/>
                <a:cs typeface="+mn-cs"/>
              </a:rPr>
              <a:t>дошкольного воспитания </a:t>
            </a:r>
          </a:p>
          <a:p>
            <a:pPr algn="ctr" defTabSz="696754" rtl="0"/>
            <a:r>
              <a:rPr lang="ru-RU" sz="27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+mn-cs"/>
              </a:rPr>
              <a:t>структурного отделения №</a:t>
            </a:r>
            <a:r>
              <a:rPr lang="ru-RU" sz="2700" kern="1200" dirty="0" smtClean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+mn-cs"/>
              </a:rPr>
              <a:t>3</a:t>
            </a:r>
          </a:p>
          <a:p>
            <a:pPr algn="ctr" defTabSz="696754" rtl="0"/>
            <a:r>
              <a:rPr lang="ru-RU" sz="2700" kern="1200" dirty="0" smtClean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lang="ru-RU" sz="27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+mn-cs"/>
              </a:rPr>
              <a:t>п Березняки</a:t>
            </a:r>
          </a:p>
        </p:txBody>
      </p:sp>
      <p:pic>
        <p:nvPicPr>
          <p:cNvPr id="3" name="Рисунок 2" descr="D:\Desktop\0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2460"/>
            <a:ext cx="2438400" cy="418427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200400" y="2590800"/>
            <a:ext cx="5486400" cy="3279120"/>
          </a:xfrm>
          <a:prstGeom prst="rect">
            <a:avLst/>
          </a:prstGeom>
          <a:noFill/>
        </p:spPr>
        <p:txBody>
          <a:bodyPr wrap="square" lIns="69675" tIns="34838" rIns="69675" bIns="34838" rtlCol="0">
            <a:spAutoFit/>
          </a:bodyPr>
          <a:lstStyle/>
          <a:p>
            <a:pPr indent="343055" algn="just" defTabSz="696754" rtl="0">
              <a:lnSpc>
                <a:spcPct val="127000"/>
              </a:lnSpc>
              <a:tabLst>
                <a:tab pos="499824" algn="l"/>
              </a:tabLst>
            </a:pPr>
            <a:r>
              <a:rPr lang="ru-RU" kern="1200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ru-RU" sz="1400" kern="1200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О</a:t>
            </a:r>
            <a:r>
              <a:rPr lang="ru-RU" sz="1400" kern="1200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бразовательная  программа дошкольного образования Муниципального бюджетного образовательного учреждения «Средняя общеобразовательная школа №15» структурное отделение №3 разработана в соответствии с Федеральной образовательной программой дошкольного образования, утверждённой приказом Министерства просвещения Российской Федерации от 25 ноября 2022 г. №1028, Федеральным законом «Об образовании в Российской Федерации» от 29 декабря 2012 г. №273-ФЗ (далее – Федеральный закон «Об образовании в Российской Федерации»), федеральным государственным образовательным стандартом дошкольного образования (далее - ФГОС ДО).</a:t>
            </a:r>
            <a:endParaRPr lang="ru-RU" sz="1400" kern="1200" dirty="0">
              <a:solidFill>
                <a:prstClr val="black"/>
              </a:solidFill>
              <a:latin typeface="Times New Roman"/>
              <a:ea typeface="Times New Roman"/>
              <a:cs typeface="+mn-cs"/>
            </a:endParaRPr>
          </a:p>
          <a:p>
            <a:pPr algn="just" defTabSz="696754" rtl="0">
              <a:lnSpc>
                <a:spcPct val="105000"/>
              </a:lnSpc>
            </a:pPr>
            <a:endParaRPr lang="ru-RU" sz="800" kern="1200" dirty="0">
              <a:solidFill>
                <a:prstClr val="black"/>
              </a:solidFill>
              <a:latin typeface="Times New Roman"/>
              <a:ea typeface="Times New Roma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305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253" y="469393"/>
            <a:ext cx="4763262" cy="90906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320167"/>
            <a:ext cx="6156325" cy="752115"/>
          </a:xfrm>
          <a:prstGeom prst="rect">
            <a:avLst/>
          </a:prstGeom>
        </p:spPr>
        <p:txBody>
          <a:bodyPr vert="horz" wrap="square" lIns="0" tIns="257161" rIns="0" bIns="0" rtlCol="0">
            <a:spAutoFit/>
          </a:bodyPr>
          <a:lstStyle/>
          <a:p>
            <a:pPr marL="12699">
              <a:spcBef>
                <a:spcPts val="105"/>
              </a:spcBef>
            </a:pPr>
            <a:r>
              <a:rPr spc="-10" dirty="0"/>
              <a:t>Особенности</a:t>
            </a:r>
            <a:r>
              <a:rPr spc="-125" dirty="0"/>
              <a:t> </a:t>
            </a:r>
            <a:r>
              <a:rPr dirty="0"/>
              <a:t>ФОП</a:t>
            </a:r>
            <a:r>
              <a:rPr spc="-95" dirty="0"/>
              <a:t> </a:t>
            </a:r>
            <a:r>
              <a:rPr spc="-25" dirty="0"/>
              <a:t>ДОО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54253" y="1410666"/>
            <a:ext cx="7261859" cy="39350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894" indent="-283829" algn="just">
              <a:lnSpc>
                <a:spcPts val="2160"/>
              </a:lnSpc>
              <a:spcBef>
                <a:spcPts val="105"/>
              </a:spcBef>
              <a:buClr>
                <a:srgbClr val="3891A7"/>
              </a:buClr>
              <a:buSzPct val="80000"/>
              <a:buFont typeface="Segoe UI Symbol"/>
              <a:buChar char="⚫"/>
              <a:tabLst>
                <a:tab pos="296529" algn="l"/>
              </a:tabLst>
            </a:pP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Программа</a:t>
            </a:r>
            <a:r>
              <a:rPr sz="2000" spc="484" dirty="0">
                <a:solidFill>
                  <a:srgbClr val="4F271C"/>
                </a:solidFill>
                <a:latin typeface="Times New Roman"/>
                <a:cs typeface="Times New Roman"/>
              </a:rPr>
              <a:t>   </a:t>
            </a:r>
            <a:r>
              <a:rPr sz="2000" b="1" dirty="0">
                <a:solidFill>
                  <a:srgbClr val="4F271C"/>
                </a:solidFill>
                <a:latin typeface="Times New Roman"/>
                <a:cs typeface="Times New Roman"/>
              </a:rPr>
              <a:t>объединяет</a:t>
            </a:r>
            <a:r>
              <a:rPr sz="2000" b="1" spc="490" dirty="0">
                <a:solidFill>
                  <a:srgbClr val="4F271C"/>
                </a:solidFill>
                <a:latin typeface="Times New Roman"/>
                <a:cs typeface="Times New Roman"/>
              </a:rPr>
              <a:t>   </a:t>
            </a:r>
            <a:r>
              <a:rPr sz="2000" b="1" dirty="0">
                <a:solidFill>
                  <a:srgbClr val="4F271C"/>
                </a:solidFill>
                <a:latin typeface="Times New Roman"/>
                <a:cs typeface="Times New Roman"/>
              </a:rPr>
              <a:t>образование</a:t>
            </a:r>
            <a:r>
              <a:rPr sz="2000" b="1" spc="495" dirty="0">
                <a:solidFill>
                  <a:srgbClr val="4F271C"/>
                </a:solidFill>
                <a:latin typeface="Times New Roman"/>
                <a:cs typeface="Times New Roman"/>
              </a:rPr>
              <a:t>   </a:t>
            </a:r>
            <a:r>
              <a:rPr sz="2000" b="1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2000" b="1" spc="484" dirty="0">
                <a:solidFill>
                  <a:srgbClr val="4F271C"/>
                </a:solidFill>
                <a:latin typeface="Times New Roman"/>
                <a:cs typeface="Times New Roman"/>
              </a:rPr>
              <a:t>   </a:t>
            </a:r>
            <a:r>
              <a:rPr sz="2000" b="1" spc="-10" dirty="0">
                <a:solidFill>
                  <a:srgbClr val="4F271C"/>
                </a:solidFill>
                <a:latin typeface="Times New Roman"/>
                <a:cs typeface="Times New Roman"/>
              </a:rPr>
              <a:t>воспитание</a:t>
            </a:r>
            <a:endParaRPr sz="2000" dirty="0">
              <a:latin typeface="Times New Roman"/>
              <a:cs typeface="Times New Roman"/>
            </a:endParaRPr>
          </a:p>
          <a:p>
            <a:pPr marL="295894" algn="just">
              <a:lnSpc>
                <a:spcPts val="2160"/>
              </a:lnSpc>
            </a:pPr>
            <a:r>
              <a:rPr sz="2000" spc="-20" dirty="0">
                <a:solidFill>
                  <a:srgbClr val="4F271C"/>
                </a:solidFill>
                <a:latin typeface="Times New Roman"/>
                <a:cs typeface="Times New Roman"/>
              </a:rPr>
              <a:t>дошкольников</a:t>
            </a:r>
            <a:r>
              <a:rPr sz="2000" spc="-6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в</a:t>
            </a:r>
            <a:r>
              <a:rPr sz="20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один</a:t>
            </a:r>
            <a:r>
              <a:rPr sz="20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гармоничный</a:t>
            </a:r>
            <a:r>
              <a:rPr sz="20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процесс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;</a:t>
            </a:r>
            <a:endParaRPr sz="2000" dirty="0">
              <a:latin typeface="Times New Roman"/>
              <a:cs typeface="Times New Roman"/>
            </a:endParaRPr>
          </a:p>
          <a:p>
            <a:pPr marL="295894" marR="5715" indent="-283829" algn="just">
              <a:lnSpc>
                <a:spcPct val="95000"/>
              </a:lnSpc>
              <a:spcBef>
                <a:spcPts val="545"/>
              </a:spcBef>
              <a:buClr>
                <a:srgbClr val="3891A7"/>
              </a:buClr>
              <a:buSzPct val="80000"/>
              <a:buFont typeface="Segoe UI Symbol"/>
              <a:buChar char="⚫"/>
              <a:tabLst>
                <a:tab pos="296529" algn="l"/>
              </a:tabLst>
            </a:pPr>
            <a:r>
              <a:rPr sz="2000" dirty="0" err="1" smtClean="0">
                <a:solidFill>
                  <a:srgbClr val="4F271C"/>
                </a:solidFill>
                <a:latin typeface="Times New Roman"/>
                <a:cs typeface="Times New Roman"/>
              </a:rPr>
              <a:t>Большое</a:t>
            </a:r>
            <a:r>
              <a:rPr sz="2000" spc="235" dirty="0" smtClean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внимание</a:t>
            </a:r>
            <a:r>
              <a:rPr sz="2000" spc="24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4F271C"/>
                </a:solidFill>
                <a:latin typeface="Times New Roman"/>
                <a:cs typeface="Times New Roman"/>
              </a:rPr>
              <a:t>уделено</a:t>
            </a:r>
            <a:r>
              <a:rPr sz="2000" b="1" spc="24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4F271C"/>
                </a:solidFill>
                <a:latin typeface="Times New Roman"/>
                <a:cs typeface="Times New Roman"/>
              </a:rPr>
              <a:t>воспитанию</a:t>
            </a:r>
            <a:r>
              <a:rPr sz="2000" b="1" spc="25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b="1" spc="-10" dirty="0">
                <a:solidFill>
                  <a:srgbClr val="4F271C"/>
                </a:solidFill>
                <a:latin typeface="Times New Roman"/>
                <a:cs typeface="Times New Roman"/>
              </a:rPr>
              <a:t>патриотических </a:t>
            </a:r>
            <a:r>
              <a:rPr sz="2000" b="1" dirty="0">
                <a:solidFill>
                  <a:srgbClr val="4F271C"/>
                </a:solidFill>
                <a:latin typeface="Times New Roman"/>
                <a:cs typeface="Times New Roman"/>
              </a:rPr>
              <a:t>чувств,</a:t>
            </a:r>
            <a:r>
              <a:rPr sz="2000" b="1" spc="7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4F271C"/>
                </a:solidFill>
                <a:latin typeface="Times New Roman"/>
                <a:cs typeface="Times New Roman"/>
              </a:rPr>
              <a:t>любви</a:t>
            </a:r>
            <a:r>
              <a:rPr sz="2000" b="1" spc="8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2000" b="1" spc="7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4F271C"/>
                </a:solidFill>
                <a:latin typeface="Times New Roman"/>
                <a:cs typeface="Times New Roman"/>
              </a:rPr>
              <a:t>уважения</a:t>
            </a:r>
            <a:r>
              <a:rPr sz="2000" b="1" spc="7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4F271C"/>
                </a:solidFill>
                <a:latin typeface="Times New Roman"/>
                <a:cs typeface="Times New Roman"/>
              </a:rPr>
              <a:t>к</a:t>
            </a:r>
            <a:r>
              <a:rPr sz="2000" b="1" spc="8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4F271C"/>
                </a:solidFill>
                <a:latin typeface="Times New Roman"/>
                <a:cs typeface="Times New Roman"/>
              </a:rPr>
              <a:t>Родине;</a:t>
            </a:r>
            <a:r>
              <a:rPr sz="2000" b="1" spc="67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b="1" u="sng" dirty="0">
                <a:solidFill>
                  <a:srgbClr val="4F271C"/>
                </a:solidFill>
                <a:uFill>
                  <a:solidFill>
                    <a:srgbClr val="4F271C"/>
                  </a:solidFill>
                </a:uFill>
                <a:latin typeface="Times New Roman"/>
                <a:cs typeface="Times New Roman"/>
              </a:rPr>
              <a:t>сделан</a:t>
            </a:r>
            <a:r>
              <a:rPr sz="2000" b="1" u="sng" spc="75" dirty="0">
                <a:solidFill>
                  <a:srgbClr val="4F271C"/>
                </a:solidFill>
                <a:uFill>
                  <a:solidFill>
                    <a:srgbClr val="4F271C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000" b="1" u="sng" dirty="0">
                <a:solidFill>
                  <a:srgbClr val="4F271C"/>
                </a:solidFill>
                <a:uFill>
                  <a:solidFill>
                    <a:srgbClr val="4F271C"/>
                  </a:solidFill>
                </a:uFill>
                <a:latin typeface="Times New Roman"/>
                <a:cs typeface="Times New Roman"/>
              </a:rPr>
              <a:t>акцент</a:t>
            </a:r>
            <a:r>
              <a:rPr sz="2000" b="1" u="sng" spc="80" dirty="0">
                <a:solidFill>
                  <a:srgbClr val="4F271C"/>
                </a:solidFill>
                <a:uFill>
                  <a:solidFill>
                    <a:srgbClr val="4F271C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000" b="1" u="sng" spc="-25" dirty="0">
                <a:solidFill>
                  <a:srgbClr val="4F271C"/>
                </a:solidFill>
                <a:uFill>
                  <a:solidFill>
                    <a:srgbClr val="4F271C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2000" b="1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воспитании</a:t>
            </a:r>
            <a:r>
              <a:rPr sz="2000" spc="20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интернациональных</a:t>
            </a:r>
            <a:r>
              <a:rPr sz="2000" spc="21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чувств;</a:t>
            </a:r>
            <a:r>
              <a:rPr sz="2000" spc="19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представлениях</a:t>
            </a:r>
            <a:r>
              <a:rPr sz="2000" spc="20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детей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о</a:t>
            </a:r>
            <a:r>
              <a:rPr sz="2000" spc="19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государственных</a:t>
            </a:r>
            <a:r>
              <a:rPr sz="2000" spc="19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праздниках</a:t>
            </a:r>
            <a:r>
              <a:rPr sz="2000" spc="19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2000" spc="18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вызвать</a:t>
            </a:r>
            <a:r>
              <a:rPr sz="2000" spc="17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интерес</a:t>
            </a:r>
            <a:r>
              <a:rPr sz="2000" spc="19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к</a:t>
            </a:r>
            <a:r>
              <a:rPr sz="2000" spc="18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событиям,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которые</a:t>
            </a:r>
            <a:r>
              <a:rPr sz="2000" spc="32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происходят</a:t>
            </a:r>
            <a:r>
              <a:rPr sz="2000" spc="32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в</a:t>
            </a:r>
            <a:r>
              <a:rPr sz="2000" spc="32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России;</a:t>
            </a:r>
            <a:r>
              <a:rPr sz="2000" spc="32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на</a:t>
            </a:r>
            <a:r>
              <a:rPr sz="2000" spc="33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правилах</a:t>
            </a:r>
            <a:r>
              <a:rPr sz="2000" spc="33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безопасного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поведения</a:t>
            </a:r>
            <a:r>
              <a:rPr sz="2000" spc="14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в</a:t>
            </a:r>
            <a:r>
              <a:rPr sz="2000" spc="15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ситуациях,</a:t>
            </a:r>
            <a:r>
              <a:rPr sz="2000" spc="14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когда</a:t>
            </a:r>
            <a:r>
              <a:rPr sz="2000" spc="14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существует</a:t>
            </a:r>
            <a:r>
              <a:rPr sz="2000" spc="14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угроза</a:t>
            </a:r>
            <a:r>
              <a:rPr sz="2000" spc="145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жизни</a:t>
            </a:r>
            <a:r>
              <a:rPr sz="2000" spc="14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spc="-50" dirty="0">
                <a:solidFill>
                  <a:srgbClr val="4F271C"/>
                </a:solidFill>
                <a:latin typeface="Times New Roman"/>
                <a:cs typeface="Times New Roman"/>
              </a:rPr>
              <a:t>и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здоровью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  <a:p>
            <a:pPr marL="295894" marR="5715" indent="-283829" algn="just">
              <a:lnSpc>
                <a:spcPct val="95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Segoe UI Symbol"/>
              <a:buChar char="⚫"/>
              <a:tabLst>
                <a:tab pos="296529" algn="l"/>
              </a:tabLst>
            </a:pP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Включает</a:t>
            </a:r>
            <a:r>
              <a:rPr sz="2000" spc="4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271C"/>
                </a:solidFill>
                <a:latin typeface="Times New Roman"/>
                <a:cs typeface="Times New Roman"/>
              </a:rPr>
              <a:t>примерные</a:t>
            </a:r>
            <a:r>
              <a:rPr sz="2000" b="1" spc="434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F271C"/>
                </a:solidFill>
                <a:latin typeface="Times New Roman"/>
                <a:cs typeface="Times New Roman"/>
              </a:rPr>
              <a:t>перечни</a:t>
            </a:r>
            <a:r>
              <a:rPr sz="2000" b="1" spc="4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художественной</a:t>
            </a:r>
            <a:r>
              <a:rPr sz="2000" spc="4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литературы,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музыкальных</a:t>
            </a:r>
            <a:r>
              <a:rPr sz="2000" spc="8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произведений,</a:t>
            </a:r>
            <a:r>
              <a:rPr sz="2000" spc="9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произведений</a:t>
            </a:r>
            <a:r>
              <a:rPr sz="2000" spc="90" dirty="0">
                <a:solidFill>
                  <a:srgbClr val="4F271C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изобразительного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искусства,</a:t>
            </a:r>
            <a:r>
              <a:rPr sz="2000" spc="360" dirty="0">
                <a:solidFill>
                  <a:srgbClr val="4F271C"/>
                </a:solidFill>
                <a:latin typeface="Times New Roman"/>
                <a:cs typeface="Times New Roman"/>
              </a:rPr>
              <a:t>    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анимационных</a:t>
            </a:r>
            <a:r>
              <a:rPr sz="2000" spc="365" dirty="0">
                <a:solidFill>
                  <a:srgbClr val="4F271C"/>
                </a:solidFill>
                <a:latin typeface="Times New Roman"/>
                <a:cs typeface="Times New Roman"/>
              </a:rPr>
              <a:t>    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2000" spc="365" dirty="0">
                <a:solidFill>
                  <a:srgbClr val="4F271C"/>
                </a:solidFill>
                <a:latin typeface="Times New Roman"/>
                <a:cs typeface="Times New Roman"/>
              </a:rPr>
              <a:t>    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кинематографических произведений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253" y="469393"/>
            <a:ext cx="5199126" cy="90906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514603" y="564009"/>
            <a:ext cx="7144384" cy="4353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699">
              <a:spcBef>
                <a:spcPts val="105"/>
              </a:spcBef>
            </a:pPr>
            <a:r>
              <a:rPr sz="3200" spc="-10" dirty="0">
                <a:solidFill>
                  <a:srgbClr val="562213"/>
                </a:solidFill>
                <a:latin typeface="Corbel"/>
                <a:cs typeface="Corbel"/>
              </a:rPr>
              <a:t>Ведущая</a:t>
            </a:r>
            <a:r>
              <a:rPr sz="3200" spc="-135" dirty="0">
                <a:solidFill>
                  <a:srgbClr val="562213"/>
                </a:solidFill>
                <a:latin typeface="Corbel"/>
                <a:cs typeface="Corbel"/>
              </a:rPr>
              <a:t> </a:t>
            </a:r>
            <a:r>
              <a:rPr sz="3200" dirty="0">
                <a:solidFill>
                  <a:srgbClr val="562213"/>
                </a:solidFill>
                <a:latin typeface="Corbel"/>
                <a:cs typeface="Corbel"/>
              </a:rPr>
              <a:t>цель</a:t>
            </a:r>
            <a:r>
              <a:rPr sz="3200" spc="-114" dirty="0">
                <a:solidFill>
                  <a:srgbClr val="562213"/>
                </a:solidFill>
                <a:latin typeface="Corbel"/>
                <a:cs typeface="Corbel"/>
              </a:rPr>
              <a:t> </a:t>
            </a:r>
            <a:r>
              <a:rPr sz="3200" spc="-10" dirty="0">
                <a:solidFill>
                  <a:srgbClr val="562213"/>
                </a:solidFill>
                <a:latin typeface="Corbel"/>
                <a:cs typeface="Corbel"/>
              </a:rPr>
              <a:t>программы</a:t>
            </a:r>
            <a:endParaRPr sz="3200">
              <a:latin typeface="Corbel"/>
              <a:cs typeface="Corbel"/>
            </a:endParaRPr>
          </a:p>
          <a:p>
            <a:pPr>
              <a:spcBef>
                <a:spcPts val="5"/>
              </a:spcBef>
            </a:pPr>
            <a:endParaRPr sz="2600">
              <a:latin typeface="Corbel"/>
              <a:cs typeface="Corbel"/>
            </a:endParaRPr>
          </a:p>
          <a:p>
            <a:pPr marL="377805" marR="5079" indent="-283829">
              <a:buClr>
                <a:srgbClr val="3891A7"/>
              </a:buClr>
              <a:buSzPct val="79687"/>
              <a:buFont typeface="Segoe UI Symbol"/>
              <a:buChar char="⚫"/>
              <a:tabLst>
                <a:tab pos="459079" algn="l"/>
                <a:tab pos="459715" algn="l"/>
              </a:tabLst>
            </a:pPr>
            <a:r>
              <a:rPr dirty="0"/>
              <a:t>	</a:t>
            </a:r>
            <a:r>
              <a:rPr sz="3200" dirty="0">
                <a:solidFill>
                  <a:srgbClr val="4F271C"/>
                </a:solidFill>
                <a:latin typeface="Corbel"/>
                <a:cs typeface="Corbel"/>
              </a:rPr>
              <a:t>Разностороннее</a:t>
            </a:r>
            <a:r>
              <a:rPr sz="3200" spc="-30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3200" dirty="0">
                <a:solidFill>
                  <a:srgbClr val="4F271C"/>
                </a:solidFill>
                <a:latin typeface="Corbel"/>
                <a:cs typeface="Corbel"/>
              </a:rPr>
              <a:t>развитие</a:t>
            </a:r>
            <a:r>
              <a:rPr sz="3200" spc="-4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3200" dirty="0">
                <a:solidFill>
                  <a:srgbClr val="4F271C"/>
                </a:solidFill>
                <a:latin typeface="Corbel"/>
                <a:cs typeface="Corbel"/>
              </a:rPr>
              <a:t>ребенка</a:t>
            </a:r>
            <a:r>
              <a:rPr sz="3200" spc="-50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3200" spc="-60" dirty="0">
                <a:solidFill>
                  <a:srgbClr val="4F271C"/>
                </a:solidFill>
                <a:latin typeface="Corbel"/>
                <a:cs typeface="Corbel"/>
              </a:rPr>
              <a:t>в </a:t>
            </a:r>
            <a:r>
              <a:rPr sz="3200" dirty="0">
                <a:solidFill>
                  <a:srgbClr val="4F271C"/>
                </a:solidFill>
                <a:latin typeface="Corbel"/>
                <a:cs typeface="Corbel"/>
              </a:rPr>
              <a:t>период</a:t>
            </a:r>
            <a:r>
              <a:rPr sz="3200" spc="-80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3200" spc="-10" dirty="0">
                <a:solidFill>
                  <a:srgbClr val="4F271C"/>
                </a:solidFill>
                <a:latin typeface="Corbel"/>
                <a:cs typeface="Corbel"/>
              </a:rPr>
              <a:t>дошкольного</a:t>
            </a:r>
            <a:r>
              <a:rPr sz="3200" spc="-6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3200" spc="-10" dirty="0">
                <a:solidFill>
                  <a:srgbClr val="4F271C"/>
                </a:solidFill>
                <a:latin typeface="Corbel"/>
                <a:cs typeface="Corbel"/>
              </a:rPr>
              <a:t>детства</a:t>
            </a:r>
            <a:r>
              <a:rPr sz="3200" spc="-80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3200" dirty="0">
                <a:solidFill>
                  <a:srgbClr val="4F271C"/>
                </a:solidFill>
                <a:latin typeface="Corbel"/>
                <a:cs typeface="Corbel"/>
              </a:rPr>
              <a:t>с</a:t>
            </a:r>
            <a:r>
              <a:rPr sz="3200" spc="-80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3200" spc="-10" dirty="0">
                <a:solidFill>
                  <a:srgbClr val="4F271C"/>
                </a:solidFill>
                <a:latin typeface="Corbel"/>
                <a:cs typeface="Corbel"/>
              </a:rPr>
              <a:t>учетом </a:t>
            </a:r>
            <a:r>
              <a:rPr sz="3200" dirty="0">
                <a:solidFill>
                  <a:srgbClr val="4F271C"/>
                </a:solidFill>
                <a:latin typeface="Corbel"/>
                <a:cs typeface="Corbel"/>
              </a:rPr>
              <a:t>возрастных</a:t>
            </a:r>
            <a:r>
              <a:rPr sz="3200" spc="-6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3200" dirty="0">
                <a:solidFill>
                  <a:srgbClr val="4F271C"/>
                </a:solidFill>
                <a:latin typeface="Corbel"/>
                <a:cs typeface="Corbel"/>
              </a:rPr>
              <a:t>и</a:t>
            </a:r>
            <a:r>
              <a:rPr sz="3200" spc="-50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3200" spc="-10" dirty="0">
                <a:solidFill>
                  <a:srgbClr val="4F271C"/>
                </a:solidFill>
                <a:latin typeface="Corbel"/>
                <a:cs typeface="Corbel"/>
              </a:rPr>
              <a:t>индивидуальных</a:t>
            </a:r>
            <a:endParaRPr sz="3200">
              <a:latin typeface="Corbel"/>
              <a:cs typeface="Corbel"/>
            </a:endParaRPr>
          </a:p>
          <a:p>
            <a:pPr marL="377805" algn="just"/>
            <a:r>
              <a:rPr sz="3200" dirty="0">
                <a:solidFill>
                  <a:srgbClr val="4F271C"/>
                </a:solidFill>
                <a:latin typeface="Corbel"/>
                <a:cs typeface="Corbel"/>
              </a:rPr>
              <a:t>особенностей</a:t>
            </a:r>
            <a:r>
              <a:rPr sz="3200" spc="-50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3200" dirty="0">
                <a:solidFill>
                  <a:srgbClr val="4F271C"/>
                </a:solidFill>
                <a:latin typeface="Corbel"/>
                <a:cs typeface="Corbel"/>
              </a:rPr>
              <a:t>на</a:t>
            </a:r>
            <a:r>
              <a:rPr sz="3200" spc="-3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3200" dirty="0">
                <a:solidFill>
                  <a:srgbClr val="4F271C"/>
                </a:solidFill>
                <a:latin typeface="Corbel"/>
                <a:cs typeface="Corbel"/>
              </a:rPr>
              <a:t>основе</a:t>
            </a:r>
            <a:r>
              <a:rPr sz="3200" spc="-3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3200" spc="-10" dirty="0">
                <a:solidFill>
                  <a:srgbClr val="4F271C"/>
                </a:solidFill>
                <a:latin typeface="Corbel"/>
                <a:cs typeface="Corbel"/>
              </a:rPr>
              <a:t>духовно-</a:t>
            </a:r>
            <a:endParaRPr sz="3200">
              <a:latin typeface="Corbel"/>
              <a:cs typeface="Corbel"/>
            </a:endParaRPr>
          </a:p>
          <a:p>
            <a:pPr marL="377805" marR="22224" algn="just"/>
            <a:r>
              <a:rPr sz="3200" dirty="0">
                <a:solidFill>
                  <a:srgbClr val="4F271C"/>
                </a:solidFill>
                <a:latin typeface="Corbel"/>
                <a:cs typeface="Corbel"/>
              </a:rPr>
              <a:t>нравственных</a:t>
            </a:r>
            <a:r>
              <a:rPr sz="3200" spc="-8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3200" dirty="0">
                <a:solidFill>
                  <a:srgbClr val="4F271C"/>
                </a:solidFill>
                <a:latin typeface="Corbel"/>
                <a:cs typeface="Corbel"/>
              </a:rPr>
              <a:t>ценностей</a:t>
            </a:r>
            <a:r>
              <a:rPr sz="3200" spc="-7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3200" spc="-10" dirty="0">
                <a:solidFill>
                  <a:srgbClr val="4F271C"/>
                </a:solidFill>
                <a:latin typeface="Corbel"/>
                <a:cs typeface="Corbel"/>
              </a:rPr>
              <a:t>российского </a:t>
            </a:r>
            <a:r>
              <a:rPr sz="3200" dirty="0">
                <a:solidFill>
                  <a:srgbClr val="4F271C"/>
                </a:solidFill>
                <a:latin typeface="Corbel"/>
                <a:cs typeface="Corbel"/>
              </a:rPr>
              <a:t>народа,</a:t>
            </a:r>
            <a:r>
              <a:rPr sz="3200" spc="-70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3200" dirty="0">
                <a:solidFill>
                  <a:srgbClr val="4F271C"/>
                </a:solidFill>
                <a:latin typeface="Corbel"/>
                <a:cs typeface="Corbel"/>
              </a:rPr>
              <a:t>исторических</a:t>
            </a:r>
            <a:r>
              <a:rPr sz="3200" spc="-7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3200" dirty="0">
                <a:solidFill>
                  <a:srgbClr val="4F271C"/>
                </a:solidFill>
                <a:latin typeface="Corbel"/>
                <a:cs typeface="Corbel"/>
              </a:rPr>
              <a:t>и</a:t>
            </a:r>
            <a:r>
              <a:rPr sz="3200" spc="-5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3200" spc="-10" dirty="0">
                <a:solidFill>
                  <a:srgbClr val="4F271C"/>
                </a:solidFill>
                <a:latin typeface="Corbel"/>
                <a:cs typeface="Corbel"/>
              </a:rPr>
              <a:t>национально- </a:t>
            </a:r>
            <a:r>
              <a:rPr sz="3200" spc="-25" dirty="0">
                <a:solidFill>
                  <a:srgbClr val="4F271C"/>
                </a:solidFill>
                <a:latin typeface="Corbel"/>
                <a:cs typeface="Corbel"/>
              </a:rPr>
              <a:t>культурных</a:t>
            </a:r>
            <a:r>
              <a:rPr sz="3200" spc="-10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3200" spc="-10" dirty="0">
                <a:solidFill>
                  <a:srgbClr val="4F271C"/>
                </a:solidFill>
                <a:latin typeface="Corbel"/>
                <a:cs typeface="Corbel"/>
              </a:rPr>
              <a:t>традиций.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252" y="469393"/>
            <a:ext cx="4432554" cy="90906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3" y="564006"/>
            <a:ext cx="391414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699">
              <a:spcBef>
                <a:spcPts val="105"/>
              </a:spcBef>
            </a:pPr>
            <a:r>
              <a:rPr dirty="0"/>
              <a:t>Программа</a:t>
            </a:r>
            <a:r>
              <a:rPr spc="-40" dirty="0"/>
              <a:t> </a:t>
            </a:r>
            <a:r>
              <a:rPr spc="-10" dirty="0"/>
              <a:t>содержит: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96897" y="1384396"/>
            <a:ext cx="6837045" cy="4351829"/>
          </a:xfrm>
          <a:prstGeom prst="rect">
            <a:avLst/>
          </a:prstGeom>
        </p:spPr>
        <p:txBody>
          <a:bodyPr vert="horz" wrap="square" lIns="0" tIns="52702" rIns="0" bIns="0" rtlCol="0">
            <a:spAutoFit/>
          </a:bodyPr>
          <a:lstStyle/>
          <a:p>
            <a:pPr marL="295894" indent="-283829">
              <a:spcBef>
                <a:spcPts val="415"/>
              </a:spcBef>
              <a:buClr>
                <a:srgbClr val="3891A7"/>
              </a:buClr>
              <a:buSzPct val="79166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2400" dirty="0">
                <a:solidFill>
                  <a:srgbClr val="4F271C"/>
                </a:solidFill>
                <a:latin typeface="Corbel"/>
                <a:cs typeface="Corbel"/>
              </a:rPr>
              <a:t>Целевой</a:t>
            </a:r>
            <a:r>
              <a:rPr sz="2400" spc="-114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раздел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;</a:t>
            </a:r>
            <a:endParaRPr sz="2400" dirty="0">
              <a:latin typeface="Corbel"/>
              <a:cs typeface="Corbel"/>
            </a:endParaRPr>
          </a:p>
          <a:p>
            <a:pPr marL="295894" indent="-283829">
              <a:spcBef>
                <a:spcPts val="315"/>
              </a:spcBef>
              <a:buClr>
                <a:srgbClr val="3891A7"/>
              </a:buClr>
              <a:buSzPct val="79166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2400" spc="-20" dirty="0">
                <a:solidFill>
                  <a:srgbClr val="4F271C"/>
                </a:solidFill>
                <a:latin typeface="Corbel"/>
                <a:cs typeface="Corbel"/>
              </a:rPr>
              <a:t>Содержательный</a:t>
            </a:r>
            <a:r>
              <a:rPr sz="2400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раздел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;</a:t>
            </a:r>
            <a:endParaRPr sz="2400" dirty="0">
              <a:latin typeface="Corbel"/>
              <a:cs typeface="Corbel"/>
            </a:endParaRPr>
          </a:p>
          <a:p>
            <a:pPr marL="295894" indent="-283829">
              <a:spcBef>
                <a:spcPts val="315"/>
              </a:spcBef>
              <a:buClr>
                <a:srgbClr val="3891A7"/>
              </a:buClr>
              <a:buSzPct val="79166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2400" dirty="0">
                <a:solidFill>
                  <a:srgbClr val="4F271C"/>
                </a:solidFill>
                <a:latin typeface="Corbel"/>
                <a:cs typeface="Corbel"/>
              </a:rPr>
              <a:t>Организационный</a:t>
            </a:r>
            <a:r>
              <a:rPr sz="2400" spc="-110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раздел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.</a:t>
            </a:r>
            <a:endParaRPr sz="2400" dirty="0">
              <a:latin typeface="Corbel"/>
              <a:cs typeface="Corbel"/>
            </a:endParaRPr>
          </a:p>
          <a:p>
            <a:pPr marL="844504">
              <a:lnSpc>
                <a:spcPts val="2735"/>
              </a:lnSpc>
              <a:spcBef>
                <a:spcPts val="310"/>
              </a:spcBef>
            </a:pPr>
            <a:r>
              <a:rPr sz="2400" dirty="0">
                <a:solidFill>
                  <a:srgbClr val="4F271C"/>
                </a:solidFill>
                <a:latin typeface="Corbel"/>
                <a:cs typeface="Corbel"/>
              </a:rPr>
              <a:t>Каждый</a:t>
            </a:r>
            <a:r>
              <a:rPr sz="2400" spc="-6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4F271C"/>
                </a:solidFill>
                <a:latin typeface="Corbel"/>
                <a:cs typeface="Corbel"/>
              </a:rPr>
              <a:t>раздел</a:t>
            </a:r>
            <a:r>
              <a:rPr sz="2400" spc="-5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образовательной</a:t>
            </a:r>
            <a:r>
              <a:rPr sz="2400" spc="-8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программы</a:t>
            </a:r>
            <a:endParaRPr sz="2400" dirty="0">
              <a:latin typeface="Corbel"/>
              <a:cs typeface="Corbel"/>
            </a:endParaRPr>
          </a:p>
          <a:p>
            <a:pPr marL="295894" marR="762593">
              <a:lnSpc>
                <a:spcPts val="2590"/>
              </a:lnSpc>
              <a:spcBef>
                <a:spcPts val="185"/>
              </a:spcBef>
            </a:pP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содержит</a:t>
            </a:r>
            <a:r>
              <a:rPr sz="2400" spc="-60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4F271C"/>
                </a:solidFill>
                <a:latin typeface="Corbel"/>
                <a:cs typeface="Corbel"/>
              </a:rPr>
              <a:t>часть</a:t>
            </a:r>
            <a:r>
              <a:rPr sz="2400" spc="-70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4F271C"/>
                </a:solidFill>
                <a:latin typeface="Corbel"/>
                <a:cs typeface="Corbel"/>
              </a:rPr>
              <a:t>формируемую</a:t>
            </a:r>
            <a:r>
              <a:rPr sz="2400" spc="-4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участниками образовательных</a:t>
            </a:r>
            <a:r>
              <a:rPr sz="2400" spc="10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отношений</a:t>
            </a:r>
            <a:r>
              <a:rPr sz="2400" spc="-5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spc="-20" dirty="0">
                <a:solidFill>
                  <a:srgbClr val="4F271C"/>
                </a:solidFill>
                <a:latin typeface="Corbel"/>
                <a:cs typeface="Corbel"/>
              </a:rPr>
              <a:t>ДОУ.</a:t>
            </a:r>
            <a:endParaRPr sz="2400" dirty="0">
              <a:latin typeface="Corbel"/>
              <a:cs typeface="Corbel"/>
            </a:endParaRPr>
          </a:p>
          <a:p>
            <a:pPr>
              <a:spcBef>
                <a:spcPts val="50"/>
              </a:spcBef>
            </a:pPr>
            <a:endParaRPr sz="2800" dirty="0">
              <a:latin typeface="Corbel"/>
              <a:cs typeface="Corbel"/>
            </a:endParaRPr>
          </a:p>
          <a:p>
            <a:pPr marL="12699">
              <a:spcBef>
                <a:spcPts val="5"/>
              </a:spcBef>
            </a:pPr>
            <a:r>
              <a:rPr sz="2400" dirty="0">
                <a:solidFill>
                  <a:srgbClr val="4F271C"/>
                </a:solidFill>
                <a:latin typeface="Corbel"/>
                <a:cs typeface="Corbel"/>
              </a:rPr>
              <a:t>А</a:t>
            </a:r>
            <a:r>
              <a:rPr sz="2400" spc="-40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dirty="0" err="1">
                <a:solidFill>
                  <a:srgbClr val="4F271C"/>
                </a:solidFill>
                <a:latin typeface="Corbel"/>
                <a:cs typeface="Corbel"/>
              </a:rPr>
              <a:t>также</a:t>
            </a:r>
            <a:r>
              <a:rPr sz="2400" spc="-30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dirty="0" err="1" smtClean="0">
                <a:solidFill>
                  <a:srgbClr val="4F271C"/>
                </a:solidFill>
                <a:latin typeface="Corbel"/>
                <a:cs typeface="Corbel"/>
              </a:rPr>
              <a:t>учебно-</a:t>
            </a:r>
            <a:r>
              <a:rPr sz="2400" spc="-10" dirty="0" err="1" smtClean="0">
                <a:solidFill>
                  <a:srgbClr val="4F271C"/>
                </a:solidFill>
                <a:latin typeface="Corbel"/>
                <a:cs typeface="Corbel"/>
              </a:rPr>
              <a:t>методическую</a:t>
            </a:r>
            <a:r>
              <a:rPr sz="2400" spc="-40" dirty="0" smtClean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документацию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:</a:t>
            </a:r>
            <a:endParaRPr sz="2400" dirty="0">
              <a:latin typeface="Corbel"/>
              <a:cs typeface="Corbel"/>
            </a:endParaRPr>
          </a:p>
          <a:p>
            <a:pPr marL="295894" indent="-283829">
              <a:spcBef>
                <a:spcPts val="310"/>
              </a:spcBef>
              <a:buClr>
                <a:srgbClr val="3891A7"/>
              </a:buClr>
              <a:buSzPct val="79166"/>
              <a:buFont typeface="Arial MT"/>
              <a:buChar char="•"/>
              <a:tabLst>
                <a:tab pos="295894" algn="l"/>
                <a:tab pos="296529" algn="l"/>
              </a:tabLst>
            </a:pPr>
            <a:r>
              <a:rPr sz="2400" dirty="0">
                <a:solidFill>
                  <a:srgbClr val="4F271C"/>
                </a:solidFill>
                <a:latin typeface="Corbel"/>
                <a:cs typeface="Corbel"/>
              </a:rPr>
              <a:t>Программу</a:t>
            </a:r>
            <a:r>
              <a:rPr sz="2400" spc="-3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воспитания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;</a:t>
            </a:r>
            <a:endParaRPr sz="2400" dirty="0">
              <a:latin typeface="Corbel"/>
              <a:cs typeface="Corbel"/>
            </a:endParaRPr>
          </a:p>
          <a:p>
            <a:pPr marL="295894" indent="-283829">
              <a:spcBef>
                <a:spcPts val="310"/>
              </a:spcBef>
              <a:buClr>
                <a:srgbClr val="3891A7"/>
              </a:buClr>
              <a:buSzPct val="79166"/>
              <a:buFont typeface="Arial MT"/>
              <a:buChar char="•"/>
              <a:tabLst>
                <a:tab pos="295894" algn="l"/>
                <a:tab pos="296529" algn="l"/>
              </a:tabLst>
            </a:pPr>
            <a:r>
              <a:rPr sz="2400" dirty="0">
                <a:solidFill>
                  <a:srgbClr val="4F271C"/>
                </a:solidFill>
                <a:latin typeface="Corbel"/>
                <a:cs typeface="Corbel"/>
              </a:rPr>
              <a:t>Режим</a:t>
            </a:r>
            <a:r>
              <a:rPr sz="2400" spc="-6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4F271C"/>
                </a:solidFill>
                <a:latin typeface="Corbel"/>
                <a:cs typeface="Corbel"/>
              </a:rPr>
              <a:t>и</a:t>
            </a:r>
            <a:r>
              <a:rPr sz="2400" spc="-5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распорядок</a:t>
            </a:r>
            <a:r>
              <a:rPr sz="2400" spc="-70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дошкольных</a:t>
            </a:r>
            <a:r>
              <a:rPr sz="2400" spc="-7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групп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;</a:t>
            </a:r>
            <a:endParaRPr sz="2400" dirty="0">
              <a:latin typeface="Corbel"/>
              <a:cs typeface="Corbel"/>
            </a:endParaRPr>
          </a:p>
          <a:p>
            <a:pPr marL="295894" indent="-283829">
              <a:spcBef>
                <a:spcPts val="315"/>
              </a:spcBef>
              <a:buClr>
                <a:srgbClr val="3891A7"/>
              </a:buClr>
              <a:buSzPct val="79166"/>
              <a:buFont typeface="Arial MT"/>
              <a:buChar char="•"/>
              <a:tabLst>
                <a:tab pos="295894" algn="l"/>
                <a:tab pos="296529" algn="l"/>
              </a:tabLst>
            </a:pPr>
            <a:r>
              <a:rPr sz="2400" dirty="0">
                <a:solidFill>
                  <a:srgbClr val="4F271C"/>
                </a:solidFill>
                <a:latin typeface="Corbel"/>
                <a:cs typeface="Corbel"/>
              </a:rPr>
              <a:t>Календарный</a:t>
            </a:r>
            <a:r>
              <a:rPr sz="2400" spc="-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dirty="0">
                <a:solidFill>
                  <a:srgbClr val="4F271C"/>
                </a:solidFill>
                <a:latin typeface="Corbel"/>
                <a:cs typeface="Corbel"/>
              </a:rPr>
              <a:t>план</a:t>
            </a:r>
            <a:r>
              <a:rPr sz="2400" spc="-20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воспитательной</a:t>
            </a:r>
            <a:r>
              <a:rPr sz="2400" spc="-45" dirty="0">
                <a:solidFill>
                  <a:srgbClr val="4F271C"/>
                </a:solidFill>
                <a:latin typeface="Corbel"/>
                <a:cs typeface="Corbel"/>
              </a:rPr>
              <a:t> 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работы</a:t>
            </a:r>
            <a:r>
              <a:rPr sz="2400" spc="-10" dirty="0">
                <a:solidFill>
                  <a:srgbClr val="4F271C"/>
                </a:solidFill>
                <a:latin typeface="Corbel"/>
                <a:cs typeface="Corbel"/>
              </a:rPr>
              <a:t>.</a:t>
            </a:r>
            <a:endParaRPr sz="2400" dirty="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4252" y="469393"/>
            <a:ext cx="3463290" cy="90906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3" y="564006"/>
            <a:ext cx="286766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699">
              <a:spcBef>
                <a:spcPts val="105"/>
              </a:spcBef>
            </a:pPr>
            <a:r>
              <a:rPr dirty="0"/>
              <a:t>Целевой</a:t>
            </a:r>
            <a:r>
              <a:rPr spc="-130" dirty="0"/>
              <a:t> </a:t>
            </a:r>
            <a:r>
              <a:rPr spc="-10" dirty="0"/>
              <a:t>раздел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96897" y="1384361"/>
            <a:ext cx="7206615" cy="4091500"/>
          </a:xfrm>
          <a:prstGeom prst="rect">
            <a:avLst/>
          </a:prstGeom>
        </p:spPr>
        <p:txBody>
          <a:bodyPr vert="horz" wrap="square" lIns="0" tIns="89530" rIns="0" bIns="0" rtlCol="0">
            <a:spAutoFit/>
          </a:bodyPr>
          <a:lstStyle/>
          <a:p>
            <a:pPr marL="295894" indent="-283829">
              <a:spcBef>
                <a:spcPts val="705"/>
              </a:spcBef>
              <a:buClr>
                <a:srgbClr val="3891A7"/>
              </a:buClr>
              <a:buSzPct val="79166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2400" dirty="0">
                <a:latin typeface="Corbel"/>
                <a:cs typeface="Corbel"/>
              </a:rPr>
              <a:t>Цели</a:t>
            </a:r>
            <a:r>
              <a:rPr sz="2400" spc="-5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и</a:t>
            </a:r>
            <a:r>
              <a:rPr sz="2400" spc="-50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задачи;</a:t>
            </a:r>
            <a:endParaRPr sz="2400">
              <a:latin typeface="Corbel"/>
              <a:cs typeface="Corbel"/>
            </a:endParaRPr>
          </a:p>
          <a:p>
            <a:pPr marL="295894" indent="-283829">
              <a:spcBef>
                <a:spcPts val="600"/>
              </a:spcBef>
              <a:buClr>
                <a:srgbClr val="3891A7"/>
              </a:buClr>
              <a:buSzPct val="79166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2400" dirty="0">
                <a:latin typeface="Corbel"/>
                <a:cs typeface="Corbel"/>
              </a:rPr>
              <a:t>Принципы</a:t>
            </a:r>
            <a:r>
              <a:rPr sz="2400" spc="-80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формирования;</a:t>
            </a:r>
            <a:endParaRPr sz="2400">
              <a:latin typeface="Corbel"/>
              <a:cs typeface="Corbel"/>
            </a:endParaRPr>
          </a:p>
          <a:p>
            <a:pPr marL="295894" marR="1565189" indent="-283829">
              <a:spcBef>
                <a:spcPts val="600"/>
              </a:spcBef>
              <a:buClr>
                <a:srgbClr val="3891A7"/>
              </a:buClr>
              <a:buSzPct val="79166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2400" dirty="0">
                <a:latin typeface="Corbel"/>
                <a:cs typeface="Corbel"/>
              </a:rPr>
              <a:t>Планируемые</a:t>
            </a:r>
            <a:r>
              <a:rPr sz="2400" spc="-10" dirty="0">
                <a:latin typeface="Corbel"/>
                <a:cs typeface="Corbel"/>
              </a:rPr>
              <a:t> </a:t>
            </a:r>
            <a:r>
              <a:rPr sz="2400" spc="-30" dirty="0">
                <a:latin typeface="Corbel"/>
                <a:cs typeface="Corbel"/>
              </a:rPr>
              <a:t>результаты </a:t>
            </a:r>
            <a:r>
              <a:rPr sz="2400" spc="-10" dirty="0">
                <a:latin typeface="Corbel"/>
                <a:cs typeface="Corbel"/>
              </a:rPr>
              <a:t>освоения образовательной</a:t>
            </a:r>
            <a:r>
              <a:rPr sz="2400" spc="-6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программы</a:t>
            </a:r>
            <a:r>
              <a:rPr sz="2400" spc="-2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в</a:t>
            </a:r>
            <a:r>
              <a:rPr sz="2400" spc="-2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раннем, дошкольном</a:t>
            </a:r>
            <a:r>
              <a:rPr sz="2400" spc="-5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возрастах,</a:t>
            </a:r>
            <a:r>
              <a:rPr sz="2400" spc="-6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а</a:t>
            </a:r>
            <a:r>
              <a:rPr sz="2400" spc="-4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также</a:t>
            </a:r>
            <a:r>
              <a:rPr sz="2400" spc="-3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на</a:t>
            </a:r>
            <a:r>
              <a:rPr sz="2400" spc="-40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этапе</a:t>
            </a:r>
            <a:endParaRPr sz="2400">
              <a:latin typeface="Corbel"/>
              <a:cs typeface="Corbel"/>
            </a:endParaRPr>
          </a:p>
          <a:p>
            <a:pPr marL="295894">
              <a:spcBef>
                <a:spcPts val="5"/>
              </a:spcBef>
            </a:pPr>
            <a:r>
              <a:rPr sz="2400" dirty="0">
                <a:latin typeface="Corbel"/>
                <a:cs typeface="Corbel"/>
              </a:rPr>
              <a:t>завершения</a:t>
            </a:r>
            <a:r>
              <a:rPr sz="2400" spc="-25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освоения</a:t>
            </a:r>
            <a:r>
              <a:rPr sz="2400" spc="-1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образовательной</a:t>
            </a:r>
            <a:r>
              <a:rPr sz="2400" spc="-40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программы;</a:t>
            </a:r>
            <a:endParaRPr sz="2400">
              <a:latin typeface="Corbel"/>
              <a:cs typeface="Corbel"/>
            </a:endParaRPr>
          </a:p>
          <a:p>
            <a:pPr marL="295894" indent="-283829">
              <a:spcBef>
                <a:spcPts val="600"/>
              </a:spcBef>
              <a:buClr>
                <a:srgbClr val="3891A7"/>
              </a:buClr>
              <a:buSzPct val="79166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2400" dirty="0">
                <a:latin typeface="Corbel"/>
                <a:cs typeface="Corbel"/>
              </a:rPr>
              <a:t>Характеристики</a:t>
            </a:r>
            <a:r>
              <a:rPr sz="2400" spc="-6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особенностей</a:t>
            </a:r>
            <a:r>
              <a:rPr sz="2400" spc="-7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развития</a:t>
            </a:r>
            <a:r>
              <a:rPr sz="2400" spc="-40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детей</a:t>
            </a:r>
            <a:endParaRPr sz="2400">
              <a:latin typeface="Corbel"/>
              <a:cs typeface="Corbel"/>
            </a:endParaRPr>
          </a:p>
          <a:p>
            <a:pPr marL="295894"/>
            <a:r>
              <a:rPr sz="2400" dirty="0">
                <a:latin typeface="Corbel"/>
                <a:cs typeface="Corbel"/>
              </a:rPr>
              <a:t>раннего и</a:t>
            </a:r>
            <a:r>
              <a:rPr sz="2400" spc="5" dirty="0">
                <a:latin typeface="Corbel"/>
                <a:cs typeface="Corbel"/>
              </a:rPr>
              <a:t> </a:t>
            </a:r>
            <a:r>
              <a:rPr sz="2400" spc="-20" dirty="0">
                <a:latin typeface="Corbel"/>
                <a:cs typeface="Corbel"/>
              </a:rPr>
              <a:t>дошкольного</a:t>
            </a:r>
            <a:r>
              <a:rPr sz="2400" spc="-3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возрастов;</a:t>
            </a:r>
            <a:endParaRPr sz="2400">
              <a:latin typeface="Corbel"/>
              <a:cs typeface="Corbel"/>
            </a:endParaRPr>
          </a:p>
          <a:p>
            <a:pPr marL="295894" marR="1600112" indent="-283829">
              <a:spcBef>
                <a:spcPts val="600"/>
              </a:spcBef>
              <a:buClr>
                <a:srgbClr val="3891A7"/>
              </a:buClr>
              <a:buSzPct val="79166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2400" spc="-10" dirty="0">
                <a:latin typeface="Corbel"/>
                <a:cs typeface="Corbel"/>
              </a:rPr>
              <a:t>Подходы</a:t>
            </a:r>
            <a:r>
              <a:rPr sz="2400" spc="-40" dirty="0">
                <a:latin typeface="Corbel"/>
                <a:cs typeface="Corbel"/>
              </a:rPr>
              <a:t> </a:t>
            </a:r>
            <a:r>
              <a:rPr sz="2400" dirty="0">
                <a:latin typeface="Corbel"/>
                <a:cs typeface="Corbel"/>
              </a:rPr>
              <a:t>к</a:t>
            </a:r>
            <a:r>
              <a:rPr sz="2400" spc="-35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педагогической</a:t>
            </a:r>
            <a:r>
              <a:rPr sz="2400" spc="-60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диагностике </a:t>
            </a:r>
            <a:r>
              <a:rPr sz="2400" dirty="0">
                <a:latin typeface="Corbel"/>
                <a:cs typeface="Corbel"/>
              </a:rPr>
              <a:t>планируемых</a:t>
            </a:r>
            <a:r>
              <a:rPr sz="2400" spc="-40" dirty="0">
                <a:latin typeface="Corbel"/>
                <a:cs typeface="Corbel"/>
              </a:rPr>
              <a:t> </a:t>
            </a:r>
            <a:r>
              <a:rPr sz="2400" spc="-10" dirty="0">
                <a:latin typeface="Corbel"/>
                <a:cs typeface="Corbel"/>
              </a:rPr>
              <a:t>результатов.</a:t>
            </a:r>
            <a:endParaRPr sz="24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5588" y="176786"/>
            <a:ext cx="4441698" cy="89687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4" y="266828"/>
            <a:ext cx="3935729" cy="505266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dirty="0"/>
              <a:t>Основные</a:t>
            </a:r>
            <a:r>
              <a:rPr spc="-35" dirty="0"/>
              <a:t> </a:t>
            </a:r>
            <a:r>
              <a:rPr spc="-10" dirty="0"/>
              <a:t>задачи</a:t>
            </a:r>
            <a:r>
              <a:rPr spc="-160" dirty="0"/>
              <a:t> </a:t>
            </a:r>
            <a:r>
              <a:rPr dirty="0"/>
              <a:t>ОП</a:t>
            </a:r>
            <a:r>
              <a:rPr spc="-20" dirty="0"/>
              <a:t> </a:t>
            </a:r>
            <a:r>
              <a:rPr spc="-50" dirty="0"/>
              <a:t>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04289" y="910210"/>
            <a:ext cx="7753984" cy="5170642"/>
          </a:xfrm>
          <a:prstGeom prst="rect">
            <a:avLst/>
          </a:prstGeom>
        </p:spPr>
        <p:txBody>
          <a:bodyPr vert="horz" wrap="square" lIns="0" tIns="58416" rIns="0" bIns="0" rtlCol="0">
            <a:spAutoFit/>
          </a:bodyPr>
          <a:lstStyle/>
          <a:p>
            <a:pPr marL="295894" marR="758783" indent="-283829">
              <a:lnSpc>
                <a:spcPct val="80000"/>
              </a:lnSpc>
              <a:spcBef>
                <a:spcPts val="459"/>
              </a:spcBef>
              <a:buClr>
                <a:srgbClr val="3891A7"/>
              </a:buClr>
              <a:buSzPct val="80000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обеспечение</a:t>
            </a:r>
            <a:r>
              <a:rPr sz="15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единых</a:t>
            </a:r>
            <a:r>
              <a:rPr sz="15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для</a:t>
            </a:r>
            <a:r>
              <a:rPr sz="15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РФ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содержания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ДО</a:t>
            </a:r>
            <a:r>
              <a:rPr sz="15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планируемых</a:t>
            </a:r>
            <a:r>
              <a:rPr sz="1500" spc="-1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4F271C"/>
                </a:solidFill>
                <a:latin typeface="Times New Roman"/>
                <a:cs typeface="Times New Roman"/>
              </a:rPr>
              <a:t>результатов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освоения образовательной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программы</a:t>
            </a:r>
            <a:r>
              <a:rPr sz="1500" spc="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25" dirty="0">
                <a:solidFill>
                  <a:srgbClr val="4F271C"/>
                </a:solidFill>
                <a:latin typeface="Times New Roman"/>
                <a:cs typeface="Times New Roman"/>
              </a:rPr>
              <a:t>ДО;</a:t>
            </a:r>
            <a:endParaRPr sz="1500">
              <a:latin typeface="Times New Roman"/>
              <a:cs typeface="Times New Roman"/>
            </a:endParaRPr>
          </a:p>
          <a:p>
            <a:pPr marL="295894" marR="256526" indent="-283829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приобщение</a:t>
            </a:r>
            <a:r>
              <a:rPr sz="1500" spc="-7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детей</a:t>
            </a:r>
            <a:r>
              <a:rPr sz="15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(в</a:t>
            </a:r>
            <a:r>
              <a:rPr sz="15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соответствии</a:t>
            </a:r>
            <a:r>
              <a:rPr sz="15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с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возрастными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особенностями)</a:t>
            </a:r>
            <a:r>
              <a:rPr sz="15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к</a:t>
            </a:r>
            <a:r>
              <a:rPr sz="15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базовым</a:t>
            </a:r>
            <a:r>
              <a:rPr sz="1500" spc="-1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ценностям российского</a:t>
            </a:r>
            <a:r>
              <a:rPr sz="1500" spc="-7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народа</a:t>
            </a:r>
            <a:r>
              <a:rPr sz="15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–</a:t>
            </a:r>
            <a:r>
              <a:rPr sz="15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жизнь,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достоинство,</a:t>
            </a:r>
            <a:r>
              <a:rPr sz="1500" spc="-6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права</a:t>
            </a:r>
            <a:r>
              <a:rPr sz="15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5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свободы</a:t>
            </a:r>
            <a:r>
              <a:rPr sz="15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человека,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патриотизм,</a:t>
            </a:r>
            <a:endParaRPr sz="1500">
              <a:latin typeface="Times New Roman"/>
              <a:cs typeface="Times New Roman"/>
            </a:endParaRPr>
          </a:p>
          <a:p>
            <a:pPr marL="295894">
              <a:lnSpc>
                <a:spcPts val="1260"/>
              </a:lnSpc>
            </a:pP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гражданственность,</a:t>
            </a:r>
            <a:r>
              <a:rPr sz="1500" spc="-6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высокие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нравственные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идеалы,</a:t>
            </a:r>
            <a:r>
              <a:rPr sz="15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крепкая</a:t>
            </a:r>
            <a:r>
              <a:rPr sz="15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семья,</a:t>
            </a:r>
            <a:r>
              <a:rPr sz="15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созидательный</a:t>
            </a:r>
            <a:r>
              <a:rPr sz="15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труд,</a:t>
            </a:r>
            <a:endParaRPr sz="1500">
              <a:latin typeface="Times New Roman"/>
              <a:cs typeface="Times New Roman"/>
            </a:endParaRPr>
          </a:p>
          <a:p>
            <a:pPr marL="295894" marR="139692">
              <a:lnSpc>
                <a:spcPct val="80000"/>
              </a:lnSpc>
              <a:spcBef>
                <a:spcPts val="180"/>
              </a:spcBef>
            </a:pP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приоритет</a:t>
            </a:r>
            <a:r>
              <a:rPr sz="1500" spc="-8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духовного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над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материальным,</a:t>
            </a:r>
            <a:r>
              <a:rPr sz="1500" spc="-1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гуманизм,</a:t>
            </a:r>
            <a:r>
              <a:rPr sz="1500" spc="-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милосердие,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справедливость, коллективизм,</a:t>
            </a:r>
            <a:r>
              <a:rPr sz="15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взаимопомощь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5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взаимоуважение,</a:t>
            </a:r>
            <a:r>
              <a:rPr sz="1500" spc="1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историческая</a:t>
            </a:r>
            <a:r>
              <a:rPr sz="15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память</a:t>
            </a:r>
            <a:r>
              <a:rPr sz="15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5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преемственность поколений,</a:t>
            </a:r>
            <a:r>
              <a:rPr sz="1500" spc="-8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единство</a:t>
            </a:r>
            <a:r>
              <a:rPr sz="15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народов</a:t>
            </a:r>
            <a:r>
              <a:rPr sz="1500" spc="-6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России;</a:t>
            </a:r>
            <a:r>
              <a:rPr sz="1500" spc="-6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создание</a:t>
            </a:r>
            <a:r>
              <a:rPr sz="1500" spc="-6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условий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для</a:t>
            </a:r>
            <a:r>
              <a:rPr sz="1500" spc="-5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формирования</a:t>
            </a:r>
            <a:r>
              <a:rPr sz="1500" spc="-6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ценностного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отношения</a:t>
            </a:r>
            <a:r>
              <a:rPr sz="1500" spc="-7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к</a:t>
            </a:r>
            <a:r>
              <a:rPr sz="15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окружающему</a:t>
            </a:r>
            <a:r>
              <a:rPr sz="1500" spc="-1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25" dirty="0">
                <a:solidFill>
                  <a:srgbClr val="4F271C"/>
                </a:solidFill>
                <a:latin typeface="Times New Roman"/>
                <a:cs typeface="Times New Roman"/>
              </a:rPr>
              <a:t>миру,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становления</a:t>
            </a:r>
            <a:r>
              <a:rPr sz="15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опыта</a:t>
            </a:r>
            <a:r>
              <a:rPr sz="15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действий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5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поступков</a:t>
            </a:r>
            <a:r>
              <a:rPr sz="15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на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основе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осмысления</a:t>
            </a:r>
            <a:r>
              <a:rPr sz="1500" spc="-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ценностей;</a:t>
            </a:r>
            <a:endParaRPr sz="1500">
              <a:latin typeface="Times New Roman"/>
              <a:cs typeface="Times New Roman"/>
            </a:endParaRPr>
          </a:p>
          <a:p>
            <a:pPr marL="342882" indent="-330817">
              <a:lnSpc>
                <a:spcPts val="1620"/>
              </a:lnSpc>
              <a:spcBef>
                <a:spcPts val="240"/>
              </a:spcBef>
              <a:buClr>
                <a:srgbClr val="3891A7"/>
              </a:buClr>
              <a:buSzPct val="80000"/>
              <a:buFont typeface="Segoe UI Symbol"/>
              <a:buChar char="⚫"/>
              <a:tabLst>
                <a:tab pos="342882" algn="l"/>
                <a:tab pos="343516" algn="l"/>
              </a:tabLst>
            </a:pP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построение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(структурирование)</a:t>
            </a:r>
            <a:r>
              <a:rPr sz="15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содержания</a:t>
            </a:r>
            <a:r>
              <a:rPr sz="1500" spc="1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1500" spc="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работы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на</a:t>
            </a:r>
            <a:r>
              <a:rPr sz="1500" spc="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основе</a:t>
            </a:r>
            <a:r>
              <a:rPr sz="1500" spc="1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учета</a:t>
            </a:r>
            <a:endParaRPr sz="1500">
              <a:latin typeface="Times New Roman"/>
              <a:cs typeface="Times New Roman"/>
            </a:endParaRPr>
          </a:p>
          <a:p>
            <a:pPr marL="295894">
              <a:lnSpc>
                <a:spcPts val="1620"/>
              </a:lnSpc>
            </a:pP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возрастных</a:t>
            </a:r>
            <a:r>
              <a:rPr sz="15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5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индивидуальных</a:t>
            </a:r>
            <a:r>
              <a:rPr sz="15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особенностей</a:t>
            </a:r>
            <a:r>
              <a:rPr sz="1500" spc="-7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развития;</a:t>
            </a:r>
            <a:endParaRPr sz="1500">
              <a:latin typeface="Times New Roman"/>
              <a:cs typeface="Times New Roman"/>
            </a:endParaRPr>
          </a:p>
          <a:p>
            <a:pPr marL="295894" marR="5079" indent="-283829">
              <a:lnSpc>
                <a:spcPts val="1440"/>
              </a:lnSpc>
              <a:spcBef>
                <a:spcPts val="590"/>
              </a:spcBef>
              <a:buClr>
                <a:srgbClr val="3891A7"/>
              </a:buClr>
              <a:buSzPct val="80000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создание</a:t>
            </a:r>
            <a:r>
              <a:rPr sz="1500" spc="-6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условий</a:t>
            </a:r>
            <a:r>
              <a:rPr sz="15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для</a:t>
            </a:r>
            <a:r>
              <a:rPr sz="15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равного</a:t>
            </a:r>
            <a:r>
              <a:rPr sz="15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доступа</a:t>
            </a:r>
            <a:r>
              <a:rPr sz="15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к</a:t>
            </a:r>
            <a:r>
              <a:rPr sz="15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образованию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для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всех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детей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дошкольного</a:t>
            </a:r>
            <a:r>
              <a:rPr sz="1500" spc="-5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возраста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с</a:t>
            </a:r>
            <a:r>
              <a:rPr sz="15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учетом</a:t>
            </a:r>
            <a:r>
              <a:rPr sz="15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разнообразия</a:t>
            </a:r>
            <a:r>
              <a:rPr sz="1500" spc="-6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15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потребностей</a:t>
            </a:r>
            <a:r>
              <a:rPr sz="1500" spc="-6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5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индивидуальных</a:t>
            </a:r>
            <a:r>
              <a:rPr sz="1500" spc="-1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возможностей;</a:t>
            </a:r>
            <a:endParaRPr sz="1500">
              <a:latin typeface="Times New Roman"/>
              <a:cs typeface="Times New Roman"/>
            </a:endParaRPr>
          </a:p>
          <a:p>
            <a:pPr marL="295894" marR="870537" indent="-283829">
              <a:lnSpc>
                <a:spcPct val="80000"/>
              </a:lnSpc>
              <a:spcBef>
                <a:spcPts val="610"/>
              </a:spcBef>
              <a:buClr>
                <a:srgbClr val="3891A7"/>
              </a:buClr>
              <a:buSzPct val="80000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охрана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5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укрепление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физического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5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психического</a:t>
            </a:r>
            <a:r>
              <a:rPr sz="15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здоровья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детей,</a:t>
            </a:r>
            <a:r>
              <a:rPr sz="15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в</a:t>
            </a:r>
            <a:r>
              <a:rPr sz="1500" spc="-1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том</a:t>
            </a:r>
            <a:r>
              <a:rPr sz="15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числе</a:t>
            </a:r>
            <a:r>
              <a:rPr sz="1500" spc="-25" dirty="0">
                <a:solidFill>
                  <a:srgbClr val="4F271C"/>
                </a:solidFill>
                <a:latin typeface="Times New Roman"/>
                <a:cs typeface="Times New Roman"/>
              </a:rPr>
              <a:t> их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эмоционального</a:t>
            </a:r>
            <a:r>
              <a:rPr sz="1500" spc="-8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благополучия;</a:t>
            </a:r>
            <a:endParaRPr sz="1500">
              <a:latin typeface="Times New Roman"/>
              <a:cs typeface="Times New Roman"/>
            </a:endParaRPr>
          </a:p>
          <a:p>
            <a:pPr marL="295894" marR="257796" indent="-283829">
              <a:lnSpc>
                <a:spcPts val="1440"/>
              </a:lnSpc>
              <a:spcBef>
                <a:spcPts val="590"/>
              </a:spcBef>
              <a:buClr>
                <a:srgbClr val="3891A7"/>
              </a:buClr>
              <a:buSzPct val="80000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обеспечение</a:t>
            </a:r>
            <a:r>
              <a:rPr sz="1500" spc="-6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развития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физических,</a:t>
            </a:r>
            <a:r>
              <a:rPr sz="15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личностных,</a:t>
            </a:r>
            <a:r>
              <a:rPr sz="15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нравственных</a:t>
            </a:r>
            <a:r>
              <a:rPr sz="15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качеств</a:t>
            </a:r>
            <a:r>
              <a:rPr sz="15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основ патриотизма,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интеллектуальных</a:t>
            </a:r>
            <a:r>
              <a:rPr sz="1500" spc="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500" spc="1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25" dirty="0">
                <a:solidFill>
                  <a:srgbClr val="4F271C"/>
                </a:solidFill>
                <a:latin typeface="Times New Roman"/>
                <a:cs typeface="Times New Roman"/>
              </a:rPr>
              <a:t>художественно-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творческих способностей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ребенка,</a:t>
            </a:r>
            <a:r>
              <a:rPr sz="1500" spc="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25" dirty="0">
                <a:solidFill>
                  <a:srgbClr val="4F271C"/>
                </a:solidFill>
                <a:latin typeface="Times New Roman"/>
                <a:cs typeface="Times New Roman"/>
              </a:rPr>
              <a:t>его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инициативности,</a:t>
            </a:r>
            <a:r>
              <a:rPr sz="15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самостоятельности</a:t>
            </a:r>
            <a:r>
              <a:rPr sz="1500" spc="-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500" spc="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ответственности;</a:t>
            </a:r>
            <a:endParaRPr sz="1500">
              <a:latin typeface="Times New Roman"/>
              <a:cs typeface="Times New Roman"/>
            </a:endParaRPr>
          </a:p>
          <a:p>
            <a:pPr marL="295894" marR="295259" indent="-283829">
              <a:lnSpc>
                <a:spcPts val="144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обеспечение</a:t>
            </a:r>
            <a:r>
              <a:rPr sz="1500" spc="-5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4F271C"/>
                </a:solidFill>
                <a:latin typeface="Times New Roman"/>
                <a:cs typeface="Times New Roman"/>
              </a:rPr>
              <a:t>психолого-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педагогической</a:t>
            </a:r>
            <a:r>
              <a:rPr sz="1500" spc="-6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поддержки</a:t>
            </a:r>
            <a:r>
              <a:rPr sz="15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семьи</a:t>
            </a:r>
            <a:r>
              <a:rPr sz="1500" spc="-1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5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повышение</a:t>
            </a:r>
            <a:r>
              <a:rPr sz="15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компетентности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родителей</a:t>
            </a:r>
            <a:r>
              <a:rPr sz="15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(законных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представителей)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в</a:t>
            </a:r>
            <a:r>
              <a:rPr sz="15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вопросах</a:t>
            </a:r>
            <a:r>
              <a:rPr sz="15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воспитания,</a:t>
            </a:r>
            <a:r>
              <a:rPr sz="15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обучения</a:t>
            </a:r>
            <a:r>
              <a:rPr sz="15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5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развития,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охраны</a:t>
            </a:r>
            <a:r>
              <a:rPr sz="1500" spc="-6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укрепления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здоровья</a:t>
            </a:r>
            <a:r>
              <a:rPr sz="1500" spc="-6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детей,</a:t>
            </a:r>
            <a:r>
              <a:rPr sz="1500" spc="-5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обеспечения</a:t>
            </a:r>
            <a:r>
              <a:rPr sz="15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их</a:t>
            </a:r>
            <a:r>
              <a:rPr sz="15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безопасности;</a:t>
            </a:r>
            <a:endParaRPr sz="1500">
              <a:latin typeface="Times New Roman"/>
              <a:cs typeface="Times New Roman"/>
            </a:endParaRPr>
          </a:p>
          <a:p>
            <a:pPr marL="295894" marR="100324" indent="-283829">
              <a:lnSpc>
                <a:spcPct val="80100"/>
              </a:lnSpc>
              <a:spcBef>
                <a:spcPts val="615"/>
              </a:spcBef>
              <a:buClr>
                <a:srgbClr val="3891A7"/>
              </a:buClr>
              <a:buSzPct val="80000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достижение</a:t>
            </a:r>
            <a:r>
              <a:rPr sz="15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детьми</a:t>
            </a:r>
            <a:r>
              <a:rPr sz="15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на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этапе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завершения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ДО</a:t>
            </a:r>
            <a:r>
              <a:rPr sz="1500" spc="-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уровня</a:t>
            </a:r>
            <a:r>
              <a:rPr sz="15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развития,</a:t>
            </a:r>
            <a:r>
              <a:rPr sz="15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20" dirty="0">
                <a:solidFill>
                  <a:srgbClr val="4F271C"/>
                </a:solidFill>
                <a:latin typeface="Times New Roman"/>
                <a:cs typeface="Times New Roman"/>
              </a:rPr>
              <a:t>необходимого</a:t>
            </a:r>
            <a:r>
              <a:rPr sz="15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50" dirty="0">
                <a:solidFill>
                  <a:srgbClr val="4F271C"/>
                </a:solidFill>
                <a:latin typeface="Times New Roman"/>
                <a:cs typeface="Times New Roman"/>
              </a:rPr>
              <a:t>и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достаточного</a:t>
            </a:r>
            <a:r>
              <a:rPr sz="15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для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успешного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освоения</a:t>
            </a:r>
            <a:r>
              <a:rPr sz="15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ими</a:t>
            </a:r>
            <a:r>
              <a:rPr sz="1500" spc="-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1500" spc="-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F271C"/>
                </a:solidFill>
                <a:latin typeface="Times New Roman"/>
                <a:cs typeface="Times New Roman"/>
              </a:rPr>
              <a:t>программ</a:t>
            </a:r>
            <a:r>
              <a:rPr sz="15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начального</a:t>
            </a:r>
            <a:r>
              <a:rPr sz="1500" spc="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1500" spc="-10" dirty="0">
                <a:solidFill>
                  <a:srgbClr val="4F271C"/>
                </a:solidFill>
                <a:latin typeface="Times New Roman"/>
                <a:cs typeface="Times New Roman"/>
              </a:rPr>
              <a:t>общего образования.</a:t>
            </a:r>
            <a:endParaRPr sz="1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00202" y="152400"/>
            <a:ext cx="7172959" cy="99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699" marR="5079">
              <a:spcBef>
                <a:spcPts val="105"/>
              </a:spcBef>
            </a:pPr>
            <a:r>
              <a:rPr lang="ru-RU" dirty="0" smtClean="0"/>
              <a:t>Цель  и задачи вариативной части Программы ДО</a:t>
            </a:r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1518666" y="1356317"/>
            <a:ext cx="7094220" cy="37760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indent="450190" algn="just">
              <a:lnSpc>
                <a:spcPct val="107000"/>
              </a:lnSpc>
            </a:pPr>
            <a:r>
              <a:rPr dirty="0"/>
              <a:t>	</a:t>
            </a:r>
            <a:r>
              <a:rPr lang="ru-RU" b="1" i="1" dirty="0" smtClean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В программе особое внимание уделено  решению  задач экологического воспитания подрастающего поколения – это направление , которое сама  жизнь выдвинула  в настоящий момент в качестве приоритетного в системе воспитания.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Основной целью вариативной части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 является   развитие духовно-нравственной культуры ребенка через      формирование  экологической культуры, которая проявляется  в эмоционально-положительном отношении к природе, окружающему миру, в ответственном отношении к своему здоровью и состоянию окружающей среды.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295894" marR="329547" indent="-283829">
              <a:spcBef>
                <a:spcPts val="95"/>
              </a:spcBef>
              <a:buClr>
                <a:srgbClr val="3891A7"/>
              </a:buClr>
              <a:buSzPct val="78947"/>
              <a:buFont typeface="Segoe UI Symbol"/>
              <a:buChar char="⚫"/>
              <a:tabLst>
                <a:tab pos="356851" algn="l"/>
                <a:tab pos="357485" algn="l"/>
              </a:tabLst>
            </a:pPr>
            <a:endParaRPr lang="ru-RU" dirty="0" smtClean="0"/>
          </a:p>
          <a:p>
            <a:pPr marL="12065" marR="329547">
              <a:spcBef>
                <a:spcPts val="95"/>
              </a:spcBef>
              <a:buClr>
                <a:srgbClr val="3891A7"/>
              </a:buClr>
              <a:buSzPct val="78947"/>
              <a:tabLst>
                <a:tab pos="356851" algn="l"/>
                <a:tab pos="357485" algn="l"/>
              </a:tabLst>
            </a:pPr>
            <a:endParaRPr lang="ru-RU" sz="1900" spc="-10" dirty="0">
              <a:solidFill>
                <a:srgbClr val="4F271C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6632" y="195073"/>
            <a:ext cx="4889754" cy="90906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07617" y="289307"/>
            <a:ext cx="4371975" cy="505266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pc="-25" dirty="0"/>
              <a:t>Содержательный</a:t>
            </a:r>
            <a:r>
              <a:rPr spc="-45" dirty="0"/>
              <a:t> </a:t>
            </a:r>
            <a:r>
              <a:rPr spc="-10" dirty="0"/>
              <a:t>раздел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32712" y="952882"/>
            <a:ext cx="7385684" cy="46301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894" marR="323832" indent="-283829">
              <a:spcBef>
                <a:spcPts val="105"/>
              </a:spcBef>
              <a:buClr>
                <a:srgbClr val="3891A7"/>
              </a:buClr>
              <a:buSzPct val="80000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Задачи</a:t>
            </a:r>
            <a:r>
              <a:rPr sz="20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20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содержание</a:t>
            </a:r>
            <a:r>
              <a:rPr sz="2000" spc="-5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образования</a:t>
            </a:r>
            <a:r>
              <a:rPr sz="20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(обучения</a:t>
            </a:r>
            <a:r>
              <a:rPr sz="20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20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воспитания)</a:t>
            </a:r>
            <a:r>
              <a:rPr sz="20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4F271C"/>
                </a:solidFill>
                <a:latin typeface="Times New Roman"/>
                <a:cs typeface="Times New Roman"/>
              </a:rPr>
              <a:t>по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образовательным</a:t>
            </a:r>
            <a:r>
              <a:rPr sz="20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областям</a:t>
            </a:r>
            <a:r>
              <a:rPr sz="20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(</a:t>
            </a:r>
            <a:r>
              <a:rPr sz="2000" spc="-1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социально-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коммуникативное,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познавательное,</a:t>
            </a:r>
            <a:r>
              <a:rPr sz="20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речевое,</a:t>
            </a:r>
            <a:r>
              <a:rPr sz="20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4F271C"/>
                </a:solidFill>
                <a:latin typeface="Times New Roman"/>
                <a:cs typeface="Times New Roman"/>
              </a:rPr>
              <a:t>художественно-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эстетическое</a:t>
            </a:r>
            <a:r>
              <a:rPr sz="20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  <a:p>
            <a:pPr marL="295894"/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физическое</a:t>
            </a:r>
            <a:r>
              <a:rPr sz="2000" spc="-6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развитие);</a:t>
            </a:r>
            <a:endParaRPr sz="2000">
              <a:latin typeface="Times New Roman"/>
              <a:cs typeface="Times New Roman"/>
            </a:endParaRPr>
          </a:p>
          <a:p>
            <a:pPr marL="295894" marR="823548" indent="-283829">
              <a:spcBef>
                <a:spcPts val="600"/>
              </a:spcBef>
              <a:buClr>
                <a:srgbClr val="3891A7"/>
              </a:buClr>
              <a:buSzPct val="80000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Описание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вариативных</a:t>
            </a:r>
            <a:r>
              <a:rPr sz="20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форм,</a:t>
            </a:r>
            <a:r>
              <a:rPr sz="2000" spc="-5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способов,</a:t>
            </a:r>
            <a:r>
              <a:rPr sz="2000" spc="-5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методов,</a:t>
            </a:r>
            <a:r>
              <a:rPr sz="2000" spc="-6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средств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реализации</a:t>
            </a:r>
            <a:r>
              <a:rPr sz="2000" spc="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программы;</a:t>
            </a:r>
            <a:endParaRPr sz="2000">
              <a:latin typeface="Times New Roman"/>
              <a:cs typeface="Times New Roman"/>
            </a:endParaRPr>
          </a:p>
          <a:p>
            <a:pPr marL="295894" indent="-283829">
              <a:spcBef>
                <a:spcPts val="600"/>
              </a:spcBef>
              <a:buClr>
                <a:srgbClr val="3891A7"/>
              </a:buClr>
              <a:buSzPct val="80000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Особенности</a:t>
            </a:r>
            <a:r>
              <a:rPr sz="2000" spc="47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0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деятельности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разных</a:t>
            </a:r>
            <a:r>
              <a:rPr sz="2000" spc="-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видов</a:t>
            </a:r>
            <a:r>
              <a:rPr sz="2000" spc="49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  <a:p>
            <a:pPr marL="295894"/>
            <a:r>
              <a:rPr sz="2000" spc="-20" dirty="0">
                <a:solidFill>
                  <a:srgbClr val="4F271C"/>
                </a:solidFill>
                <a:latin typeface="Times New Roman"/>
                <a:cs typeface="Times New Roman"/>
              </a:rPr>
              <a:t>культурных</a:t>
            </a:r>
            <a:r>
              <a:rPr sz="20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практик</a:t>
            </a:r>
            <a:r>
              <a:rPr sz="20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20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способов</a:t>
            </a:r>
            <a:r>
              <a:rPr sz="2000" spc="-5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поддержки</a:t>
            </a:r>
            <a:r>
              <a:rPr sz="2000" spc="-4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детской</a:t>
            </a:r>
            <a:r>
              <a:rPr sz="20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инициативы;</a:t>
            </a:r>
            <a:endParaRPr sz="2000">
              <a:latin typeface="Times New Roman"/>
              <a:cs typeface="Times New Roman"/>
            </a:endParaRPr>
          </a:p>
          <a:p>
            <a:pPr marL="295894" marR="983561" indent="-283829">
              <a:spcBef>
                <a:spcPts val="600"/>
              </a:spcBef>
              <a:buClr>
                <a:srgbClr val="3891A7"/>
              </a:buClr>
              <a:buSzPct val="80000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Взаимодействие</a:t>
            </a:r>
            <a:r>
              <a:rPr sz="2000" spc="-8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педагогического</a:t>
            </a:r>
            <a:r>
              <a:rPr sz="2000" spc="-6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коллектива</a:t>
            </a:r>
            <a:r>
              <a:rPr sz="2000" spc="3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с</a:t>
            </a:r>
            <a:r>
              <a:rPr sz="2000" spc="-6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семьями обучающихся;</a:t>
            </a:r>
            <a:endParaRPr sz="2000">
              <a:latin typeface="Times New Roman"/>
              <a:cs typeface="Times New Roman"/>
            </a:endParaRPr>
          </a:p>
          <a:p>
            <a:pPr marL="295894" marR="539086" indent="-283829">
              <a:spcBef>
                <a:spcPts val="605"/>
              </a:spcBef>
              <a:buClr>
                <a:srgbClr val="3891A7"/>
              </a:buClr>
              <a:buSzPct val="80000"/>
              <a:buFont typeface="Segoe UI Symbol"/>
              <a:buChar char="⚫"/>
              <a:tabLst>
                <a:tab pos="295894" algn="l"/>
                <a:tab pos="296529" algn="l"/>
              </a:tabLst>
            </a:pP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Направления</a:t>
            </a:r>
            <a:r>
              <a:rPr sz="20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и</a:t>
            </a:r>
            <a:r>
              <a:rPr sz="20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задачи</a:t>
            </a:r>
            <a:r>
              <a:rPr sz="2000" spc="-5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коррекционно-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развивающей</a:t>
            </a:r>
            <a:r>
              <a:rPr sz="2000" spc="-7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работы</a:t>
            </a:r>
            <a:r>
              <a:rPr sz="2000" spc="-6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4F271C"/>
                </a:solidFill>
                <a:latin typeface="Times New Roman"/>
                <a:cs typeface="Times New Roman"/>
              </a:rPr>
              <a:t>с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детьми</a:t>
            </a:r>
            <a:r>
              <a:rPr sz="20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дошкольного</a:t>
            </a:r>
            <a:r>
              <a:rPr sz="20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возраста</a:t>
            </a:r>
            <a:r>
              <a:rPr sz="20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с</a:t>
            </a:r>
            <a:r>
              <a:rPr sz="2000" spc="-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особыми</a:t>
            </a:r>
            <a:r>
              <a:rPr sz="2000" spc="-2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образовательными</a:t>
            </a:r>
            <a:endParaRPr sz="2000">
              <a:latin typeface="Times New Roman"/>
              <a:cs typeface="Times New Roman"/>
            </a:endParaRPr>
          </a:p>
          <a:p>
            <a:pPr marL="295894" marR="320022"/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потребностями</a:t>
            </a:r>
            <a:r>
              <a:rPr sz="20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различных</a:t>
            </a:r>
            <a:r>
              <a:rPr sz="20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целевых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групп,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в</a:t>
            </a:r>
            <a:r>
              <a:rPr sz="20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том</a:t>
            </a:r>
            <a:r>
              <a:rPr sz="2000" spc="-35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числе</a:t>
            </a:r>
            <a:r>
              <a:rPr sz="20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детей</a:t>
            </a:r>
            <a:r>
              <a:rPr sz="2000" spc="-3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4F271C"/>
                </a:solidFill>
                <a:latin typeface="Times New Roman"/>
                <a:cs typeface="Times New Roman"/>
              </a:rPr>
              <a:t>с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ограниченными</a:t>
            </a:r>
            <a:r>
              <a:rPr sz="2000" spc="-2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F271C"/>
                </a:solidFill>
                <a:latin typeface="Times New Roman"/>
                <a:cs typeface="Times New Roman"/>
              </a:rPr>
              <a:t>возможностями,</a:t>
            </a:r>
            <a:r>
              <a:rPr sz="2000" spc="-40" dirty="0">
                <a:solidFill>
                  <a:srgbClr val="4F271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F271C"/>
                </a:solidFill>
                <a:latin typeface="Times New Roman"/>
                <a:cs typeface="Times New Roman"/>
              </a:rPr>
              <a:t>детей-инвалидов.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Words>770</Words>
  <Application>Microsoft Office PowerPoint</Application>
  <PresentationFormat>Экран (4:3)</PresentationFormat>
  <Paragraphs>97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Office Theme</vt:lpstr>
      <vt:lpstr>1_Office Theme</vt:lpstr>
      <vt:lpstr>Презентация PowerPoint</vt:lpstr>
      <vt:lpstr>Презентация PowerPoint</vt:lpstr>
      <vt:lpstr>Особенности ФОП ДОО</vt:lpstr>
      <vt:lpstr>Презентация PowerPoint</vt:lpstr>
      <vt:lpstr>Программа содержит:</vt:lpstr>
      <vt:lpstr>Целевой раздел</vt:lpstr>
      <vt:lpstr>Основные задачи ОП :</vt:lpstr>
      <vt:lpstr>Цель  и задачи вариативной части Программы ДО</vt:lpstr>
      <vt:lpstr>Содержательный раздел</vt:lpstr>
      <vt:lpstr>Рабочая программа воспитания</vt:lpstr>
      <vt:lpstr>Цель и задачи рабочей программы воспитания</vt:lpstr>
      <vt:lpstr>Организационный раздел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МАДОУ№ 83 разработанная на основе ФОП</dc:title>
  <dc:creator>Nataliya</dc:creator>
  <cp:lastModifiedBy>админ</cp:lastModifiedBy>
  <cp:revision>3</cp:revision>
  <dcterms:created xsi:type="dcterms:W3CDTF">2023-09-19T10:44:04Z</dcterms:created>
  <dcterms:modified xsi:type="dcterms:W3CDTF">2023-09-19T11:16:24Z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2023-05-31T00:00:00Z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2023-09-19T00:00:00Z</vt:filetime>
  </property>
  <property fmtid="{D5CDD505-2E9C-101B-9397-08002B2CF9AE}" pid="5" name="Producer">
    <vt:lpwstr>Microsoft® PowerPoint® 2016</vt:lpwstr>
  </property>
</Properties>
</file>